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7" r:id="rId3"/>
    <p:sldId id="257" r:id="rId4"/>
    <p:sldId id="295" r:id="rId5"/>
    <p:sldId id="296" r:id="rId6"/>
    <p:sldId id="297" r:id="rId7"/>
    <p:sldId id="298" r:id="rId8"/>
    <p:sldId id="299" r:id="rId9"/>
    <p:sldId id="311" r:id="rId10"/>
    <p:sldId id="310" r:id="rId11"/>
    <p:sldId id="301" r:id="rId12"/>
    <p:sldId id="302" r:id="rId13"/>
    <p:sldId id="303" r:id="rId14"/>
    <p:sldId id="304" r:id="rId15"/>
    <p:sldId id="305" r:id="rId16"/>
    <p:sldId id="306" r:id="rId17"/>
    <p:sldId id="312" r:id="rId18"/>
    <p:sldId id="307" r:id="rId19"/>
    <p:sldId id="313" r:id="rId20"/>
    <p:sldId id="319" r:id="rId21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4"/>
    <a:srgbClr val="000066"/>
    <a:srgbClr val="800000"/>
    <a:srgbClr val="C13503"/>
    <a:srgbClr val="1C9056"/>
    <a:srgbClr val="38492D"/>
    <a:srgbClr val="CC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050" tIns="46525" rIns="93050" bIns="46525" numCol="1" anchor="t" anchorCtr="0" compatLnSpc="1">
            <a:prstTxWarp prst="textNoShape">
              <a:avLst/>
            </a:prstTxWarp>
          </a:bodyPr>
          <a:lstStyle>
            <a:lvl1pPr defTabSz="93127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747" y="0"/>
            <a:ext cx="3012329" cy="4621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050" tIns="46525" rIns="93050" bIns="46525" numCol="1" anchor="t" anchorCtr="0" compatLnSpc="1">
            <a:prstTxWarp prst="textNoShape">
              <a:avLst/>
            </a:prstTxWarp>
          </a:bodyPr>
          <a:lstStyle>
            <a:lvl1pPr algn="r" defTabSz="93127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7"/>
            <a:ext cx="3012329" cy="4621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050" tIns="46525" rIns="93050" bIns="46525" numCol="1" anchor="b" anchorCtr="0" compatLnSpc="1">
            <a:prstTxWarp prst="textNoShape">
              <a:avLst/>
            </a:prstTxWarp>
          </a:bodyPr>
          <a:lstStyle>
            <a:lvl1pPr defTabSz="93127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3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747" y="8773957"/>
            <a:ext cx="3012329" cy="4621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050" tIns="46525" rIns="93050" bIns="46525" numCol="1" anchor="b" anchorCtr="0" compatLnSpc="1">
            <a:prstTxWarp prst="textNoShape">
              <a:avLst/>
            </a:prstTxWarp>
          </a:bodyPr>
          <a:lstStyle>
            <a:lvl1pPr algn="r" defTabSz="931270">
              <a:defRPr sz="1200"/>
            </a:lvl1pPr>
          </a:lstStyle>
          <a:p>
            <a:fld id="{41CB9FD2-92D6-40D6-8D28-F1FC3D502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903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t" anchorCtr="0" compatLnSpc="1">
            <a:prstTxWarp prst="textNoShape">
              <a:avLst/>
            </a:prstTxWarp>
          </a:bodyPr>
          <a:lstStyle>
            <a:lvl1pPr defTabSz="931270" eaLnBrk="1" hangingPunct="1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3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t" anchorCtr="0" compatLnSpc="1">
            <a:prstTxWarp prst="textNoShape">
              <a:avLst/>
            </a:prstTxWarp>
          </a:bodyPr>
          <a:lstStyle>
            <a:lvl1pPr algn="r" defTabSz="931270" eaLnBrk="1" hangingPunct="1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7" y="4387767"/>
            <a:ext cx="5558801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b" anchorCtr="0" compatLnSpc="1">
            <a:prstTxWarp prst="textNoShape">
              <a:avLst/>
            </a:prstTxWarp>
          </a:bodyPr>
          <a:lstStyle>
            <a:lvl1pPr defTabSz="931270" eaLnBrk="1" hangingPunct="1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3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5" rIns="93050" bIns="46525" numCol="1" anchor="b" anchorCtr="0" compatLnSpc="1">
            <a:prstTxWarp prst="textNoShape">
              <a:avLst/>
            </a:prstTxWarp>
          </a:bodyPr>
          <a:lstStyle>
            <a:lvl1pPr algn="r" defTabSz="931270" eaLnBrk="1" hangingPunct="1">
              <a:defRPr sz="1200">
                <a:latin typeface="Times New Roman" charset="0"/>
              </a:defRPr>
            </a:lvl1pPr>
          </a:lstStyle>
          <a:p>
            <a:fld id="{0A4C7B09-2439-40D1-B9DC-1771264C4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972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3AB48-FC1F-41C8-B6AB-C1D8BD13F6F4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49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37724D7-F0C2-4D7C-AD09-98BD2EF87A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642D8-A343-4008-955E-024F17C749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69607-E333-43FD-8951-6CFE90757D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F1708-35D6-429C-8B41-839AB6FC1F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9DE7334-364F-41E6-B0F9-7E604F4C25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FC502-4768-4D87-A835-6275F76E88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10140-D59E-4888-8D8A-B606841738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14AC1-8620-48D5-8E48-DE74A63D9C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8B5D-540D-42D0-B0B7-3E76AF46BE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CA46-E2BA-404B-8895-CD07887A10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56380190-3057-45F9-8AD0-1609EFEEAF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8ACE375D-7A1B-4BBA-B605-74A5CFF43B5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0" r:id="rId2"/>
    <p:sldLayoutId id="2147484309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10" r:id="rId9"/>
    <p:sldLayoutId id="2147484306" r:id="rId10"/>
    <p:sldLayoutId id="21474843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736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FOURTEEN WAYS TO</a:t>
            </a:r>
            <a:br>
              <a:rPr lang="en-US" sz="4800" dirty="0"/>
            </a:br>
            <a:r>
              <a:rPr lang="en-US" sz="4800" dirty="0"/>
              <a:t>PRESERVE YOUR  </a:t>
            </a:r>
            <a:br>
              <a:rPr lang="en-US" sz="4800" dirty="0"/>
            </a:br>
            <a:r>
              <a:rPr lang="en-US" sz="4800" dirty="0"/>
              <a:t>ASSETS WITH THE </a:t>
            </a:r>
            <a:br>
              <a:rPr lang="en-US" sz="4800" dirty="0"/>
            </a:br>
            <a:r>
              <a:rPr lang="en-US" sz="4800" dirty="0"/>
              <a:t>MEDICAID LAWS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800600"/>
            <a:ext cx="8534400" cy="1752600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en-US" altLang="en-US" sz="2400" i="1" dirty="0"/>
              <a:t>                  ROBERT FRIEDMAN, Attorney</a:t>
            </a:r>
          </a:p>
          <a:p>
            <a:pPr marR="0" algn="l" eaLnBrk="1" hangingPunct="1">
              <a:lnSpc>
                <a:spcPct val="90000"/>
              </a:lnSpc>
            </a:pPr>
            <a:endParaRPr lang="en-US" altLang="en-US" sz="2400" i="1" dirty="0"/>
          </a:p>
          <a:p>
            <a:pPr marR="0" algn="l" eaLnBrk="1" hangingPunct="1">
              <a:lnSpc>
                <a:spcPct val="90000"/>
              </a:lnSpc>
            </a:pPr>
            <a:endParaRPr lang="en-US" altLang="en-US" sz="900" i="1" dirty="0"/>
          </a:p>
          <a:p>
            <a:pPr marR="0" algn="l" eaLnBrk="1" hangingPunct="1">
              <a:lnSpc>
                <a:spcPct val="90000"/>
              </a:lnSpc>
            </a:pPr>
            <a:endParaRPr lang="en-US" altLang="en-US" sz="900" i="1" dirty="0"/>
          </a:p>
          <a:p>
            <a:pPr marR="0" algn="l" eaLnBrk="1" hangingPunct="1">
              <a:lnSpc>
                <a:spcPct val="90000"/>
              </a:lnSpc>
            </a:pPr>
            <a:r>
              <a:rPr lang="en-US" altLang="en-US" sz="900" i="1" dirty="0"/>
              <a:t>2022</a:t>
            </a:r>
            <a:endParaRPr lang="en-US" altLang="en-US" sz="2400" i="1" dirty="0"/>
          </a:p>
          <a:p>
            <a:pPr marR="0" algn="l" eaLnBrk="1" hangingPunct="1">
              <a:lnSpc>
                <a:spcPct val="90000"/>
              </a:lnSpc>
            </a:pPr>
            <a:r>
              <a:rPr lang="en-US" altLang="en-US" sz="2400" i="1" dirty="0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314950"/>
          </a:xfrm>
        </p:spPr>
        <p:txBody>
          <a:bodyPr/>
          <a:lstStyle/>
          <a:p>
            <a:pPr algn="ctr" eaLnBrk="1" hangingPunct="1"/>
            <a:r>
              <a:rPr lang="en-US" altLang="en-US" sz="4000" b="1" i="1"/>
              <a:t>#6A TRANSFER YOUR CURRENT HOME TO YOUR CHILDREN WITH A LIFE ESTATE DEED</a:t>
            </a:r>
            <a:br>
              <a:rPr lang="en-US" altLang="en-US" sz="4000" b="1" i="1"/>
            </a:br>
            <a:br>
              <a:rPr lang="en-US" altLang="en-US" sz="4000" b="1" i="1"/>
            </a:br>
            <a:r>
              <a:rPr lang="en-US" altLang="en-US" sz="4000" b="1" i="1"/>
              <a:t>#6B PURCHASE A LIFE ESTATE INTEREST IN ANOTHER PERSON’S HOME OR IN A NEW HOME </a:t>
            </a:r>
            <a:br>
              <a:rPr lang="en-US" altLang="en-US" sz="4000" b="1" i="1"/>
            </a:br>
            <a:endParaRPr lang="en-US" altLang="en-US" sz="4000" b="1" i="1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562600"/>
            <a:ext cx="8229600" cy="6445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#6C PRIMARY RESIDENCE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/>
              <a:t>$955,000 </a:t>
            </a:r>
            <a:r>
              <a:rPr lang="en-US" sz="3000" b="1" dirty="0"/>
              <a:t>Equity Exemption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Nursing home applicant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Spouse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Minor, disabled or blind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2724150"/>
          </a:xfrm>
        </p:spPr>
        <p:txBody>
          <a:bodyPr/>
          <a:lstStyle/>
          <a:p>
            <a:pPr algn="ctr" eaLnBrk="1" hangingPunct="1"/>
            <a:r>
              <a:rPr lang="en-US" sz="4000" b="1" i="1"/>
              <a:t>#6D SIBLING WITH AN EQUITY INTEREST: </a:t>
            </a:r>
            <a:r>
              <a:rPr lang="en-US" sz="4000" b="1"/>
              <a:t>Residing for the past year</a:t>
            </a:r>
            <a:br>
              <a:rPr lang="en-US" sz="4000" b="1"/>
            </a:br>
            <a:endParaRPr lang="en-US" sz="4000" b="1" i="1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76600"/>
            <a:ext cx="8229600" cy="2930525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i="1" dirty="0">
                <a:solidFill>
                  <a:schemeClr val="tx2"/>
                </a:solidFill>
                <a:latin typeface="Calibri" panose="020F0502020204030204" pitchFamily="34" charset="0"/>
              </a:rPr>
              <a:t>             #6E CAREGIVER CHILD:  Residing        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i="1" dirty="0">
                <a:solidFill>
                  <a:schemeClr val="tx2"/>
                </a:solidFill>
                <a:latin typeface="Calibri" panose="020F0502020204030204" pitchFamily="34" charset="0"/>
              </a:rPr>
              <a:t>                   for the past two years</a:t>
            </a:r>
            <a:r>
              <a:rPr lang="en-US" sz="3600" b="1" dirty="0"/>
              <a:t>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6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#7 LIVING TRUSTS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 err="1"/>
              <a:t>Intervivos</a:t>
            </a:r>
            <a:r>
              <a:rPr lang="en-US" sz="3000" b="1" dirty="0"/>
              <a:t> Revocable and Irrevocable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Creditors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3638550"/>
          </a:xfrm>
        </p:spPr>
        <p:txBody>
          <a:bodyPr/>
          <a:lstStyle/>
          <a:p>
            <a:pPr algn="ctr" eaLnBrk="1" hangingPunct="1"/>
            <a:r>
              <a:rPr lang="en-US" altLang="en-US" sz="4000" b="1" i="1" dirty="0"/>
              <a:t>#8 PREPAID FUNERAL ACCOUNT</a:t>
            </a:r>
            <a:br>
              <a:rPr lang="en-US" altLang="en-US" sz="4000" b="1" i="1" dirty="0"/>
            </a:br>
            <a:br>
              <a:rPr lang="en-US" altLang="en-US" sz="4000" b="1" i="1" dirty="0"/>
            </a:br>
            <a:br>
              <a:rPr lang="en-US" altLang="en-US" sz="4000" b="1" i="1" dirty="0"/>
            </a:br>
            <a:r>
              <a:rPr lang="en-US" altLang="en-US" sz="4000" b="1" i="1" dirty="0"/>
              <a:t>#9 IRAS/PENSIONS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876800"/>
            <a:ext cx="8229600" cy="492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Qualified Longevity Annuity Contract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#10 CAREGIVER AGREEMENTS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Avoid Family Disputes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Define Duties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Reasonable Pay in Advance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3124200"/>
          </a:xfrm>
        </p:spPr>
        <p:txBody>
          <a:bodyPr/>
          <a:lstStyle/>
          <a:p>
            <a:pPr algn="ctr" eaLnBrk="1" hangingPunct="1"/>
            <a:r>
              <a:rPr lang="en-US" altLang="en-US" sz="4000" b="1" i="1" dirty="0"/>
              <a:t>#11 TRANSFERS TO DISABLED CHILDREN</a:t>
            </a:r>
            <a:br>
              <a:rPr lang="en-US" altLang="en-US" sz="4000" b="1" i="1" dirty="0"/>
            </a:br>
            <a:br>
              <a:rPr lang="en-US" altLang="en-US" sz="4000" b="1" i="1" dirty="0"/>
            </a:br>
            <a:endParaRPr lang="en-US" altLang="en-US" sz="4000" b="1" i="1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81400"/>
            <a:ext cx="8229600" cy="26257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 eaLnBrk="1" hangingPunct="1"/>
            <a:r>
              <a:rPr lang="en-US" altLang="en-US" sz="4000" b="1" i="1" dirty="0"/>
              <a:t>#12 SPEND-DOWN YOUR ASSETS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8449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Auto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Pay Debts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Home Improvements</a:t>
            </a:r>
          </a:p>
        </p:txBody>
      </p:sp>
    </p:spTree>
    <p:extLst>
      <p:ext uri="{BB962C8B-B14F-4D97-AF65-F5344CB8AC3E}">
        <p14:creationId xmlns:p14="http://schemas.microsoft.com/office/powerpoint/2010/main" val="97732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3048000"/>
          </a:xfrm>
        </p:spPr>
        <p:txBody>
          <a:bodyPr/>
          <a:lstStyle/>
          <a:p>
            <a:pPr algn="ctr" eaLnBrk="1" hangingPunct="1"/>
            <a:r>
              <a:rPr lang="en-US" altLang="en-US" sz="4000" b="1" i="1" dirty="0"/>
              <a:t>#13 EMERGENCY MEDICAID PLANNING &amp; PROMISSORY NOTES</a:t>
            </a:r>
            <a:br>
              <a:rPr lang="en-US" altLang="en-US" sz="4000" b="1" i="1" dirty="0"/>
            </a:br>
            <a:br>
              <a:rPr lang="en-US" altLang="en-US" sz="4000" b="1" i="1" dirty="0"/>
            </a:br>
            <a:endParaRPr lang="en-US" altLang="en-US" sz="4000" b="1" i="1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81400"/>
            <a:ext cx="8229600" cy="26257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 eaLnBrk="1" hangingPunct="1"/>
            <a:br>
              <a:rPr lang="en-US" altLang="en-US" sz="4000" b="1" i="1" dirty="0"/>
            </a:br>
            <a:br>
              <a:rPr lang="en-US" altLang="en-US" sz="4000" b="1" i="1" dirty="0"/>
            </a:br>
            <a:r>
              <a:rPr lang="en-US" altLang="en-US" sz="4000" b="1" i="1" dirty="0"/>
              <a:t>#14 HEALTH CARE PROXY/LIVING WILL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921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Constitutional Right to Refuse Treatment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Tube Feeding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HIPAA Authorization </a:t>
            </a:r>
          </a:p>
        </p:txBody>
      </p:sp>
    </p:spTree>
    <p:extLst>
      <p:ext uri="{BB962C8B-B14F-4D97-AF65-F5344CB8AC3E}">
        <p14:creationId xmlns:p14="http://schemas.microsoft.com/office/powerpoint/2010/main" val="16067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C9CF59-41D9-4FCC-B7BB-E4039B86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en-US" altLang="en-US" sz="4000" b="1" i="1"/>
          </a:p>
        </p:txBody>
      </p:sp>
      <p:sp>
        <p:nvSpPr>
          <p:cNvPr id="9219" name="Content Placeholder 9242">
            <a:extLst>
              <a:ext uri="{FF2B5EF4-FFF2-40B4-BE49-F238E27FC236}">
                <a16:creationId xmlns:a16="http://schemas.microsoft.com/office/drawing/2014/main" id="{5E5571E4-D6BB-4870-9925-2B9AB4710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0" y="3783013"/>
            <a:ext cx="25330150" cy="17337087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9220" name="Rectangle 106">
            <a:extLst>
              <a:ext uri="{FF2B5EF4-FFF2-40B4-BE49-F238E27FC236}">
                <a16:creationId xmlns:a16="http://schemas.microsoft.com/office/drawing/2014/main" id="{20ECEB67-1D8A-4F60-94A0-D46E4AC59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092575"/>
            <a:ext cx="1143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123">
            <a:extLst>
              <a:ext uri="{FF2B5EF4-FFF2-40B4-BE49-F238E27FC236}">
                <a16:creationId xmlns:a16="http://schemas.microsoft.com/office/drawing/2014/main" id="{AA4564B9-223B-4CE2-AAB2-E25335492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4094163"/>
            <a:ext cx="1016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108">
            <a:extLst>
              <a:ext uri="{FF2B5EF4-FFF2-40B4-BE49-F238E27FC236}">
                <a16:creationId xmlns:a16="http://schemas.microsoft.com/office/drawing/2014/main" id="{7CE444E5-628C-484A-A594-2EB42991A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4094163"/>
            <a:ext cx="1016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3" name="Rectangle 121">
            <a:extLst>
              <a:ext uri="{FF2B5EF4-FFF2-40B4-BE49-F238E27FC236}">
                <a16:creationId xmlns:a16="http://schemas.microsoft.com/office/drawing/2014/main" id="{5426BE6B-CCB6-4889-9D1E-DF04B9301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089400"/>
            <a:ext cx="8890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4" name="Rectangle 112">
            <a:extLst>
              <a:ext uri="{FF2B5EF4-FFF2-40B4-BE49-F238E27FC236}">
                <a16:creationId xmlns:a16="http://schemas.microsoft.com/office/drawing/2014/main" id="{48A830D7-ADE3-4170-A7D5-D04059172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738" y="4094163"/>
            <a:ext cx="1016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5" name="Rectangle 110">
            <a:extLst>
              <a:ext uri="{FF2B5EF4-FFF2-40B4-BE49-F238E27FC236}">
                <a16:creationId xmlns:a16="http://schemas.microsoft.com/office/drawing/2014/main" id="{CE7B1064-2755-49B6-8249-0F25E9238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092575"/>
            <a:ext cx="1016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6" name="Rectangle 193">
            <a:extLst>
              <a:ext uri="{FF2B5EF4-FFF2-40B4-BE49-F238E27FC236}">
                <a16:creationId xmlns:a16="http://schemas.microsoft.com/office/drawing/2014/main" id="{D5C22D14-B225-4C52-9FF4-B4A1A02E9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20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7" name="Rectangle 194">
            <a:extLst>
              <a:ext uri="{FF2B5EF4-FFF2-40B4-BE49-F238E27FC236}">
                <a16:creationId xmlns:a16="http://schemas.microsoft.com/office/drawing/2014/main" id="{44BB09BE-31BE-482C-A34A-B18B9136C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4013" y="4017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8" name="Rectangle 195">
            <a:extLst>
              <a:ext uri="{FF2B5EF4-FFF2-40B4-BE49-F238E27FC236}">
                <a16:creationId xmlns:a16="http://schemas.microsoft.com/office/drawing/2014/main" id="{9F5EB0A3-B5D8-4184-96D6-25920C074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021138"/>
            <a:ext cx="0" cy="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9" name="Rectangle 197">
            <a:extLst>
              <a:ext uri="{FF2B5EF4-FFF2-40B4-BE49-F238E27FC236}">
                <a16:creationId xmlns:a16="http://schemas.microsoft.com/office/drawing/2014/main" id="{34F5B45F-E1BF-4341-A43D-9890F971C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06863"/>
            <a:ext cx="0" cy="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0" name="Rectangle 201">
            <a:extLst>
              <a:ext uri="{FF2B5EF4-FFF2-40B4-BE49-F238E27FC236}">
                <a16:creationId xmlns:a16="http://schemas.microsoft.com/office/drawing/2014/main" id="{E4CC27CC-8BB2-43D3-8C05-F9A70EB8F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287838"/>
            <a:ext cx="0" cy="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1" name="Rectangle 205">
            <a:extLst>
              <a:ext uri="{FF2B5EF4-FFF2-40B4-BE49-F238E27FC236}">
                <a16:creationId xmlns:a16="http://schemas.microsoft.com/office/drawing/2014/main" id="{C17FC37C-8C6B-4CBB-86A3-820FAB942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468813"/>
            <a:ext cx="0" cy="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2" name="Rectangle 207">
            <a:extLst>
              <a:ext uri="{FF2B5EF4-FFF2-40B4-BE49-F238E27FC236}">
                <a16:creationId xmlns:a16="http://schemas.microsoft.com/office/drawing/2014/main" id="{61488E44-8334-4A89-98A1-6803E68C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64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br>
              <a:rPr lang="en-US" altLang="en-US" sz="1200">
                <a:cs typeface="Times New Roman" panose="02020603050405020304" pitchFamily="18" charset="0"/>
              </a:rPr>
            </a:br>
            <a:endParaRPr lang="en-US" altLang="en-US"/>
          </a:p>
        </p:txBody>
      </p:sp>
      <p:grpSp>
        <p:nvGrpSpPr>
          <p:cNvPr id="9233" name="Group 208">
            <a:extLst>
              <a:ext uri="{FF2B5EF4-FFF2-40B4-BE49-F238E27FC236}">
                <a16:creationId xmlns:a16="http://schemas.microsoft.com/office/drawing/2014/main" id="{A033FB02-2FB6-4DB0-BD05-4E6240B8F9EF}"/>
              </a:ext>
            </a:extLst>
          </p:cNvPr>
          <p:cNvGrpSpPr>
            <a:grpSpLocks/>
          </p:cNvGrpSpPr>
          <p:nvPr/>
        </p:nvGrpSpPr>
        <p:grpSpPr bwMode="auto">
          <a:xfrm>
            <a:off x="1773238" y="2298700"/>
            <a:ext cx="5389562" cy="3492500"/>
            <a:chOff x="0" y="0"/>
            <a:chExt cx="3367" cy="2128"/>
          </a:xfrm>
        </p:grpSpPr>
        <p:pic>
          <p:nvPicPr>
            <p:cNvPr id="9234" name="Picture 209">
              <a:extLst>
                <a:ext uri="{FF2B5EF4-FFF2-40B4-BE49-F238E27FC236}">
                  <a16:creationId xmlns:a16="http://schemas.microsoft.com/office/drawing/2014/main" id="{A4AEF9CB-CF0D-427E-9D4F-51A76F7FB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" y="871"/>
              <a:ext cx="8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35" name="Group 210">
              <a:extLst>
                <a:ext uri="{FF2B5EF4-FFF2-40B4-BE49-F238E27FC236}">
                  <a16:creationId xmlns:a16="http://schemas.microsoft.com/office/drawing/2014/main" id="{5781053D-E4AC-4B61-AB7B-E5BBA547D0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8" y="1395"/>
              <a:ext cx="429" cy="396"/>
              <a:chOff x="1398" y="1395"/>
              <a:chExt cx="429" cy="396"/>
            </a:xfrm>
          </p:grpSpPr>
          <p:sp>
            <p:nvSpPr>
              <p:cNvPr id="9288" name="Freeform 211">
                <a:extLst>
                  <a:ext uri="{FF2B5EF4-FFF2-40B4-BE49-F238E27FC236}">
                    <a16:creationId xmlns:a16="http://schemas.microsoft.com/office/drawing/2014/main" id="{1C863AD6-51BA-4766-A90B-EA07E4EAD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195 w 429"/>
                  <a:gd name="T1" fmla="*/ 0 h 396"/>
                  <a:gd name="T2" fmla="*/ 156 w 429"/>
                  <a:gd name="T3" fmla="*/ 5 h 396"/>
                  <a:gd name="T4" fmla="*/ 121 w 429"/>
                  <a:gd name="T5" fmla="*/ 21 h 396"/>
                  <a:gd name="T6" fmla="*/ 95 w 429"/>
                  <a:gd name="T7" fmla="*/ 48 h 396"/>
                  <a:gd name="T8" fmla="*/ 86 w 429"/>
                  <a:gd name="T9" fmla="*/ 86 h 396"/>
                  <a:gd name="T10" fmla="*/ 86 w 429"/>
                  <a:gd name="T11" fmla="*/ 99 h 396"/>
                  <a:gd name="T12" fmla="*/ 88 w 429"/>
                  <a:gd name="T13" fmla="*/ 110 h 396"/>
                  <a:gd name="T14" fmla="*/ 92 w 429"/>
                  <a:gd name="T15" fmla="*/ 120 h 396"/>
                  <a:gd name="T16" fmla="*/ 97 w 429"/>
                  <a:gd name="T17" fmla="*/ 129 h 396"/>
                  <a:gd name="T18" fmla="*/ 59 w 429"/>
                  <a:gd name="T19" fmla="*/ 153 h 396"/>
                  <a:gd name="T20" fmla="*/ 28 w 429"/>
                  <a:gd name="T21" fmla="*/ 185 h 396"/>
                  <a:gd name="T22" fmla="*/ 7 w 429"/>
                  <a:gd name="T23" fmla="*/ 224 h 396"/>
                  <a:gd name="T24" fmla="*/ 0 w 429"/>
                  <a:gd name="T25" fmla="*/ 269 h 396"/>
                  <a:gd name="T26" fmla="*/ 11 w 429"/>
                  <a:gd name="T27" fmla="*/ 324 h 396"/>
                  <a:gd name="T28" fmla="*/ 41 w 429"/>
                  <a:gd name="T29" fmla="*/ 364 h 396"/>
                  <a:gd name="T30" fmla="*/ 87 w 429"/>
                  <a:gd name="T31" fmla="*/ 387 h 396"/>
                  <a:gd name="T32" fmla="*/ 142 w 429"/>
                  <a:gd name="T33" fmla="*/ 395 h 396"/>
                  <a:gd name="T34" fmla="*/ 202 w 429"/>
                  <a:gd name="T35" fmla="*/ 387 h 396"/>
                  <a:gd name="T36" fmla="*/ 234 w 429"/>
                  <a:gd name="T37" fmla="*/ 372 h 396"/>
                  <a:gd name="T38" fmla="*/ 160 w 429"/>
                  <a:gd name="T39" fmla="*/ 372 h 396"/>
                  <a:gd name="T40" fmla="*/ 110 w 429"/>
                  <a:gd name="T41" fmla="*/ 363 h 396"/>
                  <a:gd name="T42" fmla="*/ 71 w 429"/>
                  <a:gd name="T43" fmla="*/ 339 h 396"/>
                  <a:gd name="T44" fmla="*/ 45 w 429"/>
                  <a:gd name="T45" fmla="*/ 302 h 396"/>
                  <a:gd name="T46" fmla="*/ 35 w 429"/>
                  <a:gd name="T47" fmla="*/ 252 h 396"/>
                  <a:gd name="T48" fmla="*/ 40 w 429"/>
                  <a:gd name="T49" fmla="*/ 216 h 396"/>
                  <a:gd name="T50" fmla="*/ 54 w 429"/>
                  <a:gd name="T51" fmla="*/ 186 h 396"/>
                  <a:gd name="T52" fmla="*/ 77 w 429"/>
                  <a:gd name="T53" fmla="*/ 160 h 396"/>
                  <a:gd name="T54" fmla="*/ 106 w 429"/>
                  <a:gd name="T55" fmla="*/ 142 h 396"/>
                  <a:gd name="T56" fmla="*/ 129 w 429"/>
                  <a:gd name="T57" fmla="*/ 142 h 396"/>
                  <a:gd name="T58" fmla="*/ 122 w 429"/>
                  <a:gd name="T59" fmla="*/ 135 h 396"/>
                  <a:gd name="T60" fmla="*/ 132 w 429"/>
                  <a:gd name="T61" fmla="*/ 131 h 396"/>
                  <a:gd name="T62" fmla="*/ 142 w 429"/>
                  <a:gd name="T63" fmla="*/ 128 h 396"/>
                  <a:gd name="T64" fmla="*/ 196 w 429"/>
                  <a:gd name="T65" fmla="*/ 128 h 396"/>
                  <a:gd name="T66" fmla="*/ 187 w 429"/>
                  <a:gd name="T67" fmla="*/ 122 h 396"/>
                  <a:gd name="T68" fmla="*/ 114 w 429"/>
                  <a:gd name="T69" fmla="*/ 122 h 396"/>
                  <a:gd name="T70" fmla="*/ 111 w 429"/>
                  <a:gd name="T71" fmla="*/ 116 h 396"/>
                  <a:gd name="T72" fmla="*/ 110 w 429"/>
                  <a:gd name="T73" fmla="*/ 110 h 396"/>
                  <a:gd name="T74" fmla="*/ 110 w 429"/>
                  <a:gd name="T75" fmla="*/ 98 h 396"/>
                  <a:gd name="T76" fmla="*/ 117 w 429"/>
                  <a:gd name="T77" fmla="*/ 68 h 396"/>
                  <a:gd name="T78" fmla="*/ 134 w 429"/>
                  <a:gd name="T79" fmla="*/ 45 h 396"/>
                  <a:gd name="T80" fmla="*/ 160 w 429"/>
                  <a:gd name="T81" fmla="*/ 31 h 396"/>
                  <a:gd name="T82" fmla="*/ 190 w 429"/>
                  <a:gd name="T83" fmla="*/ 26 h 396"/>
                  <a:gd name="T84" fmla="*/ 252 w 429"/>
                  <a:gd name="T85" fmla="*/ 26 h 396"/>
                  <a:gd name="T86" fmla="*/ 254 w 429"/>
                  <a:gd name="T87" fmla="*/ 13 h 396"/>
                  <a:gd name="T88" fmla="*/ 240 w 429"/>
                  <a:gd name="T89" fmla="*/ 7 h 396"/>
                  <a:gd name="T90" fmla="*/ 225 w 429"/>
                  <a:gd name="T91" fmla="*/ 3 h 396"/>
                  <a:gd name="T92" fmla="*/ 210 w 429"/>
                  <a:gd name="T93" fmla="*/ 0 h 396"/>
                  <a:gd name="T94" fmla="*/ 195 w 429"/>
                  <a:gd name="T95" fmla="*/ 0 h 3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29" h="396">
                    <a:moveTo>
                      <a:pt x="195" y="0"/>
                    </a:moveTo>
                    <a:lnTo>
                      <a:pt x="156" y="5"/>
                    </a:lnTo>
                    <a:lnTo>
                      <a:pt x="121" y="21"/>
                    </a:lnTo>
                    <a:lnTo>
                      <a:pt x="95" y="48"/>
                    </a:lnTo>
                    <a:lnTo>
                      <a:pt x="86" y="86"/>
                    </a:lnTo>
                    <a:lnTo>
                      <a:pt x="86" y="99"/>
                    </a:lnTo>
                    <a:lnTo>
                      <a:pt x="88" y="110"/>
                    </a:lnTo>
                    <a:lnTo>
                      <a:pt x="92" y="120"/>
                    </a:lnTo>
                    <a:lnTo>
                      <a:pt x="97" y="129"/>
                    </a:lnTo>
                    <a:lnTo>
                      <a:pt x="59" y="153"/>
                    </a:lnTo>
                    <a:lnTo>
                      <a:pt x="28" y="185"/>
                    </a:lnTo>
                    <a:lnTo>
                      <a:pt x="7" y="224"/>
                    </a:lnTo>
                    <a:lnTo>
                      <a:pt x="0" y="269"/>
                    </a:lnTo>
                    <a:lnTo>
                      <a:pt x="11" y="324"/>
                    </a:lnTo>
                    <a:lnTo>
                      <a:pt x="41" y="364"/>
                    </a:lnTo>
                    <a:lnTo>
                      <a:pt x="87" y="387"/>
                    </a:lnTo>
                    <a:lnTo>
                      <a:pt x="142" y="395"/>
                    </a:lnTo>
                    <a:lnTo>
                      <a:pt x="202" y="387"/>
                    </a:lnTo>
                    <a:lnTo>
                      <a:pt x="234" y="372"/>
                    </a:lnTo>
                    <a:lnTo>
                      <a:pt x="160" y="372"/>
                    </a:lnTo>
                    <a:lnTo>
                      <a:pt x="110" y="363"/>
                    </a:lnTo>
                    <a:lnTo>
                      <a:pt x="71" y="339"/>
                    </a:lnTo>
                    <a:lnTo>
                      <a:pt x="45" y="302"/>
                    </a:lnTo>
                    <a:lnTo>
                      <a:pt x="35" y="252"/>
                    </a:lnTo>
                    <a:lnTo>
                      <a:pt x="40" y="216"/>
                    </a:lnTo>
                    <a:lnTo>
                      <a:pt x="54" y="186"/>
                    </a:lnTo>
                    <a:lnTo>
                      <a:pt x="77" y="160"/>
                    </a:lnTo>
                    <a:lnTo>
                      <a:pt x="106" y="142"/>
                    </a:lnTo>
                    <a:lnTo>
                      <a:pt x="129" y="142"/>
                    </a:lnTo>
                    <a:lnTo>
                      <a:pt x="122" y="135"/>
                    </a:lnTo>
                    <a:lnTo>
                      <a:pt x="132" y="131"/>
                    </a:lnTo>
                    <a:lnTo>
                      <a:pt x="142" y="128"/>
                    </a:lnTo>
                    <a:lnTo>
                      <a:pt x="196" y="128"/>
                    </a:lnTo>
                    <a:lnTo>
                      <a:pt x="187" y="122"/>
                    </a:lnTo>
                    <a:lnTo>
                      <a:pt x="114" y="122"/>
                    </a:lnTo>
                    <a:lnTo>
                      <a:pt x="111" y="116"/>
                    </a:lnTo>
                    <a:lnTo>
                      <a:pt x="110" y="110"/>
                    </a:lnTo>
                    <a:lnTo>
                      <a:pt x="110" y="98"/>
                    </a:lnTo>
                    <a:lnTo>
                      <a:pt x="117" y="68"/>
                    </a:lnTo>
                    <a:lnTo>
                      <a:pt x="134" y="45"/>
                    </a:lnTo>
                    <a:lnTo>
                      <a:pt x="160" y="31"/>
                    </a:lnTo>
                    <a:lnTo>
                      <a:pt x="190" y="26"/>
                    </a:lnTo>
                    <a:lnTo>
                      <a:pt x="252" y="26"/>
                    </a:lnTo>
                    <a:lnTo>
                      <a:pt x="254" y="13"/>
                    </a:lnTo>
                    <a:lnTo>
                      <a:pt x="240" y="7"/>
                    </a:lnTo>
                    <a:lnTo>
                      <a:pt x="225" y="3"/>
                    </a:lnTo>
                    <a:lnTo>
                      <a:pt x="210" y="0"/>
                    </a:lnTo>
                    <a:lnTo>
                      <a:pt x="195" y="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9" name="Freeform 212">
                <a:extLst>
                  <a:ext uri="{FF2B5EF4-FFF2-40B4-BE49-F238E27FC236}">
                    <a16:creationId xmlns:a16="http://schemas.microsoft.com/office/drawing/2014/main" id="{02B4CD2F-2D48-4415-9B62-65CEAA788A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316 w 429"/>
                  <a:gd name="T1" fmla="*/ 227 h 396"/>
                  <a:gd name="T2" fmla="*/ 211 w 429"/>
                  <a:gd name="T3" fmla="*/ 227 h 396"/>
                  <a:gd name="T4" fmla="*/ 231 w 429"/>
                  <a:gd name="T5" fmla="*/ 231 h 396"/>
                  <a:gd name="T6" fmla="*/ 254 w 429"/>
                  <a:gd name="T7" fmla="*/ 240 h 396"/>
                  <a:gd name="T8" fmla="*/ 276 w 429"/>
                  <a:gd name="T9" fmla="*/ 251 h 396"/>
                  <a:gd name="T10" fmla="*/ 295 w 429"/>
                  <a:gd name="T11" fmla="*/ 259 h 396"/>
                  <a:gd name="T12" fmla="*/ 296 w 429"/>
                  <a:gd name="T13" fmla="*/ 261 h 396"/>
                  <a:gd name="T14" fmla="*/ 296 w 429"/>
                  <a:gd name="T15" fmla="*/ 263 h 396"/>
                  <a:gd name="T16" fmla="*/ 296 w 429"/>
                  <a:gd name="T17" fmla="*/ 266 h 396"/>
                  <a:gd name="T18" fmla="*/ 287 w 429"/>
                  <a:gd name="T19" fmla="*/ 304 h 396"/>
                  <a:gd name="T20" fmla="*/ 260 w 429"/>
                  <a:gd name="T21" fmla="*/ 338 h 396"/>
                  <a:gd name="T22" fmla="*/ 217 w 429"/>
                  <a:gd name="T23" fmla="*/ 363 h 396"/>
                  <a:gd name="T24" fmla="*/ 160 w 429"/>
                  <a:gd name="T25" fmla="*/ 372 h 396"/>
                  <a:gd name="T26" fmla="*/ 234 w 429"/>
                  <a:gd name="T27" fmla="*/ 372 h 396"/>
                  <a:gd name="T28" fmla="*/ 254 w 429"/>
                  <a:gd name="T29" fmla="*/ 362 h 396"/>
                  <a:gd name="T30" fmla="*/ 295 w 429"/>
                  <a:gd name="T31" fmla="*/ 321 h 396"/>
                  <a:gd name="T32" fmla="*/ 318 w 429"/>
                  <a:gd name="T33" fmla="*/ 265 h 396"/>
                  <a:gd name="T34" fmla="*/ 363 w 429"/>
                  <a:gd name="T35" fmla="*/ 265 h 396"/>
                  <a:gd name="T36" fmla="*/ 377 w 429"/>
                  <a:gd name="T37" fmla="*/ 262 h 396"/>
                  <a:gd name="T38" fmla="*/ 403 w 429"/>
                  <a:gd name="T39" fmla="*/ 245 h 396"/>
                  <a:gd name="T40" fmla="*/ 408 w 429"/>
                  <a:gd name="T41" fmla="*/ 239 h 396"/>
                  <a:gd name="T42" fmla="*/ 366 w 429"/>
                  <a:gd name="T43" fmla="*/ 239 h 396"/>
                  <a:gd name="T44" fmla="*/ 349 w 429"/>
                  <a:gd name="T45" fmla="*/ 237 h 396"/>
                  <a:gd name="T46" fmla="*/ 332 w 429"/>
                  <a:gd name="T47" fmla="*/ 233 h 396"/>
                  <a:gd name="T48" fmla="*/ 316 w 429"/>
                  <a:gd name="T49" fmla="*/ 227 h 39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9" h="396">
                    <a:moveTo>
                      <a:pt x="316" y="227"/>
                    </a:moveTo>
                    <a:lnTo>
                      <a:pt x="211" y="227"/>
                    </a:lnTo>
                    <a:lnTo>
                      <a:pt x="231" y="231"/>
                    </a:lnTo>
                    <a:lnTo>
                      <a:pt x="254" y="240"/>
                    </a:lnTo>
                    <a:lnTo>
                      <a:pt x="276" y="251"/>
                    </a:lnTo>
                    <a:lnTo>
                      <a:pt x="295" y="259"/>
                    </a:lnTo>
                    <a:lnTo>
                      <a:pt x="296" y="261"/>
                    </a:lnTo>
                    <a:lnTo>
                      <a:pt x="296" y="263"/>
                    </a:lnTo>
                    <a:lnTo>
                      <a:pt x="296" y="266"/>
                    </a:lnTo>
                    <a:lnTo>
                      <a:pt x="287" y="304"/>
                    </a:lnTo>
                    <a:lnTo>
                      <a:pt x="260" y="338"/>
                    </a:lnTo>
                    <a:lnTo>
                      <a:pt x="217" y="363"/>
                    </a:lnTo>
                    <a:lnTo>
                      <a:pt x="160" y="372"/>
                    </a:lnTo>
                    <a:lnTo>
                      <a:pt x="234" y="372"/>
                    </a:lnTo>
                    <a:lnTo>
                      <a:pt x="254" y="362"/>
                    </a:lnTo>
                    <a:lnTo>
                      <a:pt x="295" y="321"/>
                    </a:lnTo>
                    <a:lnTo>
                      <a:pt x="318" y="265"/>
                    </a:lnTo>
                    <a:lnTo>
                      <a:pt x="363" y="265"/>
                    </a:lnTo>
                    <a:lnTo>
                      <a:pt x="377" y="262"/>
                    </a:lnTo>
                    <a:lnTo>
                      <a:pt x="403" y="245"/>
                    </a:lnTo>
                    <a:lnTo>
                      <a:pt x="408" y="239"/>
                    </a:lnTo>
                    <a:lnTo>
                      <a:pt x="366" y="239"/>
                    </a:lnTo>
                    <a:lnTo>
                      <a:pt x="349" y="237"/>
                    </a:lnTo>
                    <a:lnTo>
                      <a:pt x="332" y="233"/>
                    </a:lnTo>
                    <a:lnTo>
                      <a:pt x="316" y="227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0" name="Freeform 213">
                <a:extLst>
                  <a:ext uri="{FF2B5EF4-FFF2-40B4-BE49-F238E27FC236}">
                    <a16:creationId xmlns:a16="http://schemas.microsoft.com/office/drawing/2014/main" id="{F44B4630-24DE-4AE2-B719-B64871A67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363 w 429"/>
                  <a:gd name="T1" fmla="*/ 265 h 396"/>
                  <a:gd name="T2" fmla="*/ 318 w 429"/>
                  <a:gd name="T3" fmla="*/ 265 h 396"/>
                  <a:gd name="T4" fmla="*/ 327 w 429"/>
                  <a:gd name="T5" fmla="*/ 268 h 396"/>
                  <a:gd name="T6" fmla="*/ 337 w 429"/>
                  <a:gd name="T7" fmla="*/ 269 h 396"/>
                  <a:gd name="T8" fmla="*/ 346 w 429"/>
                  <a:gd name="T9" fmla="*/ 269 h 396"/>
                  <a:gd name="T10" fmla="*/ 363 w 429"/>
                  <a:gd name="T11" fmla="*/ 265 h 3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9" h="396">
                    <a:moveTo>
                      <a:pt x="363" y="265"/>
                    </a:moveTo>
                    <a:lnTo>
                      <a:pt x="318" y="265"/>
                    </a:lnTo>
                    <a:lnTo>
                      <a:pt x="327" y="268"/>
                    </a:lnTo>
                    <a:lnTo>
                      <a:pt x="337" y="269"/>
                    </a:lnTo>
                    <a:lnTo>
                      <a:pt x="346" y="269"/>
                    </a:lnTo>
                    <a:lnTo>
                      <a:pt x="363" y="265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1" name="Freeform 214">
                <a:extLst>
                  <a:ext uri="{FF2B5EF4-FFF2-40B4-BE49-F238E27FC236}">
                    <a16:creationId xmlns:a16="http://schemas.microsoft.com/office/drawing/2014/main" id="{79794782-7939-4816-880C-F6BBBBB01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231 w 429"/>
                  <a:gd name="T1" fmla="*/ 202 h 396"/>
                  <a:gd name="T2" fmla="*/ 204 w 429"/>
                  <a:gd name="T3" fmla="*/ 207 h 396"/>
                  <a:gd name="T4" fmla="*/ 183 w 429"/>
                  <a:gd name="T5" fmla="*/ 220 h 396"/>
                  <a:gd name="T6" fmla="*/ 167 w 429"/>
                  <a:gd name="T7" fmla="*/ 240 h 396"/>
                  <a:gd name="T8" fmla="*/ 159 w 429"/>
                  <a:gd name="T9" fmla="*/ 265 h 396"/>
                  <a:gd name="T10" fmla="*/ 173 w 429"/>
                  <a:gd name="T11" fmla="*/ 265 h 396"/>
                  <a:gd name="T12" fmla="*/ 178 w 429"/>
                  <a:gd name="T13" fmla="*/ 251 h 396"/>
                  <a:gd name="T14" fmla="*/ 186 w 429"/>
                  <a:gd name="T15" fmla="*/ 239 h 396"/>
                  <a:gd name="T16" fmla="*/ 197 w 429"/>
                  <a:gd name="T17" fmla="*/ 230 h 396"/>
                  <a:gd name="T18" fmla="*/ 211 w 429"/>
                  <a:gd name="T19" fmla="*/ 227 h 396"/>
                  <a:gd name="T20" fmla="*/ 316 w 429"/>
                  <a:gd name="T21" fmla="*/ 227 h 396"/>
                  <a:gd name="T22" fmla="*/ 314 w 429"/>
                  <a:gd name="T23" fmla="*/ 227 h 396"/>
                  <a:gd name="T24" fmla="*/ 299 w 429"/>
                  <a:gd name="T25" fmla="*/ 221 h 396"/>
                  <a:gd name="T26" fmla="*/ 282 w 429"/>
                  <a:gd name="T27" fmla="*/ 214 h 396"/>
                  <a:gd name="T28" fmla="*/ 265 w 429"/>
                  <a:gd name="T29" fmla="*/ 208 h 396"/>
                  <a:gd name="T30" fmla="*/ 248 w 429"/>
                  <a:gd name="T31" fmla="*/ 204 h 396"/>
                  <a:gd name="T32" fmla="*/ 231 w 429"/>
                  <a:gd name="T33" fmla="*/ 202 h 3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29" h="396">
                    <a:moveTo>
                      <a:pt x="231" y="202"/>
                    </a:moveTo>
                    <a:lnTo>
                      <a:pt x="204" y="207"/>
                    </a:lnTo>
                    <a:lnTo>
                      <a:pt x="183" y="220"/>
                    </a:lnTo>
                    <a:lnTo>
                      <a:pt x="167" y="240"/>
                    </a:lnTo>
                    <a:lnTo>
                      <a:pt x="159" y="265"/>
                    </a:lnTo>
                    <a:lnTo>
                      <a:pt x="173" y="265"/>
                    </a:lnTo>
                    <a:lnTo>
                      <a:pt x="178" y="251"/>
                    </a:lnTo>
                    <a:lnTo>
                      <a:pt x="186" y="239"/>
                    </a:lnTo>
                    <a:lnTo>
                      <a:pt x="197" y="230"/>
                    </a:lnTo>
                    <a:lnTo>
                      <a:pt x="211" y="227"/>
                    </a:lnTo>
                    <a:lnTo>
                      <a:pt x="316" y="227"/>
                    </a:lnTo>
                    <a:lnTo>
                      <a:pt x="314" y="227"/>
                    </a:lnTo>
                    <a:lnTo>
                      <a:pt x="299" y="221"/>
                    </a:lnTo>
                    <a:lnTo>
                      <a:pt x="282" y="214"/>
                    </a:lnTo>
                    <a:lnTo>
                      <a:pt x="265" y="208"/>
                    </a:lnTo>
                    <a:lnTo>
                      <a:pt x="248" y="204"/>
                    </a:lnTo>
                    <a:lnTo>
                      <a:pt x="231" y="202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2" name="Freeform 215">
                <a:extLst>
                  <a:ext uri="{FF2B5EF4-FFF2-40B4-BE49-F238E27FC236}">
                    <a16:creationId xmlns:a16="http://schemas.microsoft.com/office/drawing/2014/main" id="{DF5BB9A9-2420-4689-9C74-3E9F06C5D3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403 w 429"/>
                  <a:gd name="T1" fmla="*/ 144 h 396"/>
                  <a:gd name="T2" fmla="*/ 395 w 429"/>
                  <a:gd name="T3" fmla="*/ 144 h 396"/>
                  <a:gd name="T4" fmla="*/ 391 w 429"/>
                  <a:gd name="T5" fmla="*/ 152 h 396"/>
                  <a:gd name="T6" fmla="*/ 391 w 429"/>
                  <a:gd name="T7" fmla="*/ 160 h 396"/>
                  <a:gd name="T8" fmla="*/ 392 w 429"/>
                  <a:gd name="T9" fmla="*/ 170 h 396"/>
                  <a:gd name="T10" fmla="*/ 397 w 429"/>
                  <a:gd name="T11" fmla="*/ 180 h 396"/>
                  <a:gd name="T12" fmla="*/ 404 w 429"/>
                  <a:gd name="T13" fmla="*/ 188 h 396"/>
                  <a:gd name="T14" fmla="*/ 413 w 429"/>
                  <a:gd name="T15" fmla="*/ 194 h 396"/>
                  <a:gd name="T16" fmla="*/ 413 w 429"/>
                  <a:gd name="T17" fmla="*/ 197 h 396"/>
                  <a:gd name="T18" fmla="*/ 414 w 429"/>
                  <a:gd name="T19" fmla="*/ 198 h 396"/>
                  <a:gd name="T20" fmla="*/ 414 w 429"/>
                  <a:gd name="T21" fmla="*/ 202 h 396"/>
                  <a:gd name="T22" fmla="*/ 412 w 429"/>
                  <a:gd name="T23" fmla="*/ 210 h 396"/>
                  <a:gd name="T24" fmla="*/ 405 w 429"/>
                  <a:gd name="T25" fmla="*/ 222 h 396"/>
                  <a:gd name="T26" fmla="*/ 391 w 429"/>
                  <a:gd name="T27" fmla="*/ 234 h 396"/>
                  <a:gd name="T28" fmla="*/ 366 w 429"/>
                  <a:gd name="T29" fmla="*/ 239 h 396"/>
                  <a:gd name="T30" fmla="*/ 408 w 429"/>
                  <a:gd name="T31" fmla="*/ 239 h 396"/>
                  <a:gd name="T32" fmla="*/ 421 w 429"/>
                  <a:gd name="T33" fmla="*/ 220 h 396"/>
                  <a:gd name="T34" fmla="*/ 428 w 429"/>
                  <a:gd name="T35" fmla="*/ 189 h 396"/>
                  <a:gd name="T36" fmla="*/ 427 w 429"/>
                  <a:gd name="T37" fmla="*/ 176 h 396"/>
                  <a:gd name="T38" fmla="*/ 422 w 429"/>
                  <a:gd name="T39" fmla="*/ 161 h 396"/>
                  <a:gd name="T40" fmla="*/ 414 w 429"/>
                  <a:gd name="T41" fmla="*/ 149 h 396"/>
                  <a:gd name="T42" fmla="*/ 403 w 429"/>
                  <a:gd name="T43" fmla="*/ 144 h 39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29" h="396">
                    <a:moveTo>
                      <a:pt x="403" y="144"/>
                    </a:moveTo>
                    <a:lnTo>
                      <a:pt x="395" y="144"/>
                    </a:lnTo>
                    <a:lnTo>
                      <a:pt x="391" y="152"/>
                    </a:lnTo>
                    <a:lnTo>
                      <a:pt x="391" y="160"/>
                    </a:lnTo>
                    <a:lnTo>
                      <a:pt x="392" y="170"/>
                    </a:lnTo>
                    <a:lnTo>
                      <a:pt x="397" y="180"/>
                    </a:lnTo>
                    <a:lnTo>
                      <a:pt x="404" y="188"/>
                    </a:lnTo>
                    <a:lnTo>
                      <a:pt x="413" y="194"/>
                    </a:lnTo>
                    <a:lnTo>
                      <a:pt x="413" y="197"/>
                    </a:lnTo>
                    <a:lnTo>
                      <a:pt x="414" y="198"/>
                    </a:lnTo>
                    <a:lnTo>
                      <a:pt x="414" y="202"/>
                    </a:lnTo>
                    <a:lnTo>
                      <a:pt x="412" y="210"/>
                    </a:lnTo>
                    <a:lnTo>
                      <a:pt x="405" y="222"/>
                    </a:lnTo>
                    <a:lnTo>
                      <a:pt x="391" y="234"/>
                    </a:lnTo>
                    <a:lnTo>
                      <a:pt x="366" y="239"/>
                    </a:lnTo>
                    <a:lnTo>
                      <a:pt x="408" y="239"/>
                    </a:lnTo>
                    <a:lnTo>
                      <a:pt x="421" y="220"/>
                    </a:lnTo>
                    <a:lnTo>
                      <a:pt x="428" y="189"/>
                    </a:lnTo>
                    <a:lnTo>
                      <a:pt x="427" y="176"/>
                    </a:lnTo>
                    <a:lnTo>
                      <a:pt x="422" y="161"/>
                    </a:lnTo>
                    <a:lnTo>
                      <a:pt x="414" y="149"/>
                    </a:lnTo>
                    <a:lnTo>
                      <a:pt x="403" y="144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3" name="Freeform 216">
                <a:extLst>
                  <a:ext uri="{FF2B5EF4-FFF2-40B4-BE49-F238E27FC236}">
                    <a16:creationId xmlns:a16="http://schemas.microsoft.com/office/drawing/2014/main" id="{0C8D0DBE-42A8-4A4E-8473-28F12D9662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129 w 429"/>
                  <a:gd name="T1" fmla="*/ 142 h 396"/>
                  <a:gd name="T2" fmla="*/ 106 w 429"/>
                  <a:gd name="T3" fmla="*/ 142 h 396"/>
                  <a:gd name="T4" fmla="*/ 117 w 429"/>
                  <a:gd name="T5" fmla="*/ 153 h 396"/>
                  <a:gd name="T6" fmla="*/ 131 w 429"/>
                  <a:gd name="T7" fmla="*/ 161 h 396"/>
                  <a:gd name="T8" fmla="*/ 146 w 429"/>
                  <a:gd name="T9" fmla="*/ 166 h 396"/>
                  <a:gd name="T10" fmla="*/ 162 w 429"/>
                  <a:gd name="T11" fmla="*/ 167 h 396"/>
                  <a:gd name="T12" fmla="*/ 174 w 429"/>
                  <a:gd name="T13" fmla="*/ 166 h 396"/>
                  <a:gd name="T14" fmla="*/ 187 w 429"/>
                  <a:gd name="T15" fmla="*/ 162 h 396"/>
                  <a:gd name="T16" fmla="*/ 198 w 429"/>
                  <a:gd name="T17" fmla="*/ 154 h 396"/>
                  <a:gd name="T18" fmla="*/ 198 w 429"/>
                  <a:gd name="T19" fmla="*/ 153 h 396"/>
                  <a:gd name="T20" fmla="*/ 160 w 429"/>
                  <a:gd name="T21" fmla="*/ 153 h 396"/>
                  <a:gd name="T22" fmla="*/ 149 w 429"/>
                  <a:gd name="T23" fmla="*/ 152 h 396"/>
                  <a:gd name="T24" fmla="*/ 139 w 429"/>
                  <a:gd name="T25" fmla="*/ 148 h 396"/>
                  <a:gd name="T26" fmla="*/ 130 w 429"/>
                  <a:gd name="T27" fmla="*/ 143 h 396"/>
                  <a:gd name="T28" fmla="*/ 129 w 429"/>
                  <a:gd name="T29" fmla="*/ 142 h 3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29" h="396">
                    <a:moveTo>
                      <a:pt x="129" y="142"/>
                    </a:moveTo>
                    <a:lnTo>
                      <a:pt x="106" y="142"/>
                    </a:lnTo>
                    <a:lnTo>
                      <a:pt x="117" y="153"/>
                    </a:lnTo>
                    <a:lnTo>
                      <a:pt x="131" y="161"/>
                    </a:lnTo>
                    <a:lnTo>
                      <a:pt x="146" y="166"/>
                    </a:lnTo>
                    <a:lnTo>
                      <a:pt x="162" y="167"/>
                    </a:lnTo>
                    <a:lnTo>
                      <a:pt x="174" y="166"/>
                    </a:lnTo>
                    <a:lnTo>
                      <a:pt x="187" y="162"/>
                    </a:lnTo>
                    <a:lnTo>
                      <a:pt x="198" y="154"/>
                    </a:lnTo>
                    <a:lnTo>
                      <a:pt x="198" y="153"/>
                    </a:lnTo>
                    <a:lnTo>
                      <a:pt x="160" y="153"/>
                    </a:lnTo>
                    <a:lnTo>
                      <a:pt x="149" y="152"/>
                    </a:lnTo>
                    <a:lnTo>
                      <a:pt x="139" y="148"/>
                    </a:lnTo>
                    <a:lnTo>
                      <a:pt x="130" y="143"/>
                    </a:lnTo>
                    <a:lnTo>
                      <a:pt x="129" y="142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4" name="Freeform 217">
                <a:extLst>
                  <a:ext uri="{FF2B5EF4-FFF2-40B4-BE49-F238E27FC236}">
                    <a16:creationId xmlns:a16="http://schemas.microsoft.com/office/drawing/2014/main" id="{1940652A-854D-4B9D-83CD-568DB4BC7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196 w 429"/>
                  <a:gd name="T1" fmla="*/ 128 h 396"/>
                  <a:gd name="T2" fmla="*/ 161 w 429"/>
                  <a:gd name="T3" fmla="*/ 128 h 396"/>
                  <a:gd name="T4" fmla="*/ 180 w 429"/>
                  <a:gd name="T5" fmla="*/ 130 h 396"/>
                  <a:gd name="T6" fmla="*/ 180 w 429"/>
                  <a:gd name="T7" fmla="*/ 152 h 396"/>
                  <a:gd name="T8" fmla="*/ 168 w 429"/>
                  <a:gd name="T9" fmla="*/ 153 h 396"/>
                  <a:gd name="T10" fmla="*/ 198 w 429"/>
                  <a:gd name="T11" fmla="*/ 153 h 396"/>
                  <a:gd name="T12" fmla="*/ 202 w 429"/>
                  <a:gd name="T13" fmla="*/ 143 h 396"/>
                  <a:gd name="T14" fmla="*/ 197 w 429"/>
                  <a:gd name="T15" fmla="*/ 129 h 396"/>
                  <a:gd name="T16" fmla="*/ 196 w 429"/>
                  <a:gd name="T17" fmla="*/ 128 h 3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29" h="396">
                    <a:moveTo>
                      <a:pt x="196" y="128"/>
                    </a:moveTo>
                    <a:lnTo>
                      <a:pt x="161" y="128"/>
                    </a:lnTo>
                    <a:lnTo>
                      <a:pt x="180" y="130"/>
                    </a:lnTo>
                    <a:lnTo>
                      <a:pt x="180" y="152"/>
                    </a:lnTo>
                    <a:lnTo>
                      <a:pt x="168" y="153"/>
                    </a:lnTo>
                    <a:lnTo>
                      <a:pt x="198" y="153"/>
                    </a:lnTo>
                    <a:lnTo>
                      <a:pt x="202" y="143"/>
                    </a:lnTo>
                    <a:lnTo>
                      <a:pt x="197" y="129"/>
                    </a:lnTo>
                    <a:lnTo>
                      <a:pt x="196" y="128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5" name="Freeform 218">
                <a:extLst>
                  <a:ext uri="{FF2B5EF4-FFF2-40B4-BE49-F238E27FC236}">
                    <a16:creationId xmlns:a16="http://schemas.microsoft.com/office/drawing/2014/main" id="{033B98E4-A455-4F2B-A900-A59EB77A5C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156 w 429"/>
                  <a:gd name="T1" fmla="*/ 115 h 396"/>
                  <a:gd name="T2" fmla="*/ 145 w 429"/>
                  <a:gd name="T3" fmla="*/ 116 h 396"/>
                  <a:gd name="T4" fmla="*/ 135 w 429"/>
                  <a:gd name="T5" fmla="*/ 117 h 396"/>
                  <a:gd name="T6" fmla="*/ 124 w 429"/>
                  <a:gd name="T7" fmla="*/ 119 h 396"/>
                  <a:gd name="T8" fmla="*/ 114 w 429"/>
                  <a:gd name="T9" fmla="*/ 122 h 396"/>
                  <a:gd name="T10" fmla="*/ 187 w 429"/>
                  <a:gd name="T11" fmla="*/ 122 h 396"/>
                  <a:gd name="T12" fmla="*/ 185 w 429"/>
                  <a:gd name="T13" fmla="*/ 121 h 396"/>
                  <a:gd name="T14" fmla="*/ 170 w 429"/>
                  <a:gd name="T15" fmla="*/ 116 h 396"/>
                  <a:gd name="T16" fmla="*/ 156 w 429"/>
                  <a:gd name="T17" fmla="*/ 115 h 3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29" h="396">
                    <a:moveTo>
                      <a:pt x="156" y="115"/>
                    </a:moveTo>
                    <a:lnTo>
                      <a:pt x="145" y="116"/>
                    </a:lnTo>
                    <a:lnTo>
                      <a:pt x="135" y="117"/>
                    </a:lnTo>
                    <a:lnTo>
                      <a:pt x="124" y="119"/>
                    </a:lnTo>
                    <a:lnTo>
                      <a:pt x="114" y="122"/>
                    </a:lnTo>
                    <a:lnTo>
                      <a:pt x="187" y="122"/>
                    </a:lnTo>
                    <a:lnTo>
                      <a:pt x="185" y="121"/>
                    </a:lnTo>
                    <a:lnTo>
                      <a:pt x="170" y="116"/>
                    </a:lnTo>
                    <a:lnTo>
                      <a:pt x="156" y="115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6" name="Freeform 219">
                <a:extLst>
                  <a:ext uri="{FF2B5EF4-FFF2-40B4-BE49-F238E27FC236}">
                    <a16:creationId xmlns:a16="http://schemas.microsoft.com/office/drawing/2014/main" id="{BB38BCAA-D19F-48AF-B3C0-01C2834A1F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252 w 429"/>
                  <a:gd name="T1" fmla="*/ 26 h 396"/>
                  <a:gd name="T2" fmla="*/ 190 w 429"/>
                  <a:gd name="T3" fmla="*/ 26 h 396"/>
                  <a:gd name="T4" fmla="*/ 208 w 429"/>
                  <a:gd name="T5" fmla="*/ 28 h 396"/>
                  <a:gd name="T6" fmla="*/ 224 w 429"/>
                  <a:gd name="T7" fmla="*/ 34 h 396"/>
                  <a:gd name="T8" fmla="*/ 234 w 429"/>
                  <a:gd name="T9" fmla="*/ 42 h 396"/>
                  <a:gd name="T10" fmla="*/ 238 w 429"/>
                  <a:gd name="T11" fmla="*/ 50 h 396"/>
                  <a:gd name="T12" fmla="*/ 238 w 429"/>
                  <a:gd name="T13" fmla="*/ 58 h 396"/>
                  <a:gd name="T14" fmla="*/ 243 w 429"/>
                  <a:gd name="T15" fmla="*/ 58 h 396"/>
                  <a:gd name="T16" fmla="*/ 245 w 429"/>
                  <a:gd name="T17" fmla="*/ 57 h 396"/>
                  <a:gd name="T18" fmla="*/ 248 w 429"/>
                  <a:gd name="T19" fmla="*/ 52 h 396"/>
                  <a:gd name="T20" fmla="*/ 251 w 429"/>
                  <a:gd name="T21" fmla="*/ 39 h 396"/>
                  <a:gd name="T22" fmla="*/ 252 w 429"/>
                  <a:gd name="T23" fmla="*/ 26 h 39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29" h="396">
                    <a:moveTo>
                      <a:pt x="252" y="26"/>
                    </a:moveTo>
                    <a:lnTo>
                      <a:pt x="190" y="26"/>
                    </a:lnTo>
                    <a:lnTo>
                      <a:pt x="208" y="28"/>
                    </a:lnTo>
                    <a:lnTo>
                      <a:pt x="224" y="34"/>
                    </a:lnTo>
                    <a:lnTo>
                      <a:pt x="234" y="42"/>
                    </a:lnTo>
                    <a:lnTo>
                      <a:pt x="238" y="50"/>
                    </a:lnTo>
                    <a:lnTo>
                      <a:pt x="238" y="58"/>
                    </a:lnTo>
                    <a:lnTo>
                      <a:pt x="243" y="58"/>
                    </a:lnTo>
                    <a:lnTo>
                      <a:pt x="245" y="57"/>
                    </a:lnTo>
                    <a:lnTo>
                      <a:pt x="248" y="52"/>
                    </a:lnTo>
                    <a:lnTo>
                      <a:pt x="251" y="39"/>
                    </a:lnTo>
                    <a:lnTo>
                      <a:pt x="252" y="26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9236" name="Picture 220">
              <a:extLst>
                <a:ext uri="{FF2B5EF4-FFF2-40B4-BE49-F238E27FC236}">
                  <a16:creationId xmlns:a16="http://schemas.microsoft.com/office/drawing/2014/main" id="{9A960566-05B4-40CA-B570-2F89E6DB50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" y="1727"/>
              <a:ext cx="320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37" name="Group 221">
              <a:extLst>
                <a:ext uri="{FF2B5EF4-FFF2-40B4-BE49-F238E27FC236}">
                  <a16:creationId xmlns:a16="http://schemas.microsoft.com/office/drawing/2014/main" id="{990D6BD8-538A-47D6-A1C1-51E4C615F6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" y="1709"/>
              <a:ext cx="352" cy="412"/>
              <a:chOff x="246" y="1709"/>
              <a:chExt cx="352" cy="412"/>
            </a:xfrm>
          </p:grpSpPr>
          <p:sp>
            <p:nvSpPr>
              <p:cNvPr id="9281" name="Freeform 222">
                <a:extLst>
                  <a:ext uri="{FF2B5EF4-FFF2-40B4-BE49-F238E27FC236}">
                    <a16:creationId xmlns:a16="http://schemas.microsoft.com/office/drawing/2014/main" id="{9740DCED-637B-494A-8330-37A54D3A6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110 w 352"/>
                  <a:gd name="T1" fmla="*/ 390 h 412"/>
                  <a:gd name="T2" fmla="*/ 1 w 352"/>
                  <a:gd name="T3" fmla="*/ 390 h 412"/>
                  <a:gd name="T4" fmla="*/ 0 w 352"/>
                  <a:gd name="T5" fmla="*/ 391 h 412"/>
                  <a:gd name="T6" fmla="*/ 0 w 352"/>
                  <a:gd name="T7" fmla="*/ 410 h 412"/>
                  <a:gd name="T8" fmla="*/ 0 w 352"/>
                  <a:gd name="T9" fmla="*/ 411 h 412"/>
                  <a:gd name="T10" fmla="*/ 3 w 352"/>
                  <a:gd name="T11" fmla="*/ 411 h 412"/>
                  <a:gd name="T12" fmla="*/ 9 w 352"/>
                  <a:gd name="T13" fmla="*/ 411 h 412"/>
                  <a:gd name="T14" fmla="*/ 18 w 352"/>
                  <a:gd name="T15" fmla="*/ 411 h 412"/>
                  <a:gd name="T16" fmla="*/ 33 w 352"/>
                  <a:gd name="T17" fmla="*/ 410 h 412"/>
                  <a:gd name="T18" fmla="*/ 54 w 352"/>
                  <a:gd name="T19" fmla="*/ 410 h 412"/>
                  <a:gd name="T20" fmla="*/ 112 w 352"/>
                  <a:gd name="T21" fmla="*/ 410 h 412"/>
                  <a:gd name="T22" fmla="*/ 112 w 352"/>
                  <a:gd name="T23" fmla="*/ 391 h 412"/>
                  <a:gd name="T24" fmla="*/ 110 w 352"/>
                  <a:gd name="T25" fmla="*/ 390 h 4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2" h="412">
                    <a:moveTo>
                      <a:pt x="110" y="390"/>
                    </a:moveTo>
                    <a:lnTo>
                      <a:pt x="1" y="390"/>
                    </a:lnTo>
                    <a:lnTo>
                      <a:pt x="0" y="391"/>
                    </a:lnTo>
                    <a:lnTo>
                      <a:pt x="0" y="410"/>
                    </a:lnTo>
                    <a:lnTo>
                      <a:pt x="0" y="411"/>
                    </a:lnTo>
                    <a:lnTo>
                      <a:pt x="3" y="411"/>
                    </a:lnTo>
                    <a:lnTo>
                      <a:pt x="9" y="411"/>
                    </a:lnTo>
                    <a:lnTo>
                      <a:pt x="18" y="411"/>
                    </a:lnTo>
                    <a:lnTo>
                      <a:pt x="33" y="410"/>
                    </a:lnTo>
                    <a:lnTo>
                      <a:pt x="54" y="410"/>
                    </a:lnTo>
                    <a:lnTo>
                      <a:pt x="112" y="410"/>
                    </a:lnTo>
                    <a:lnTo>
                      <a:pt x="112" y="391"/>
                    </a:lnTo>
                    <a:lnTo>
                      <a:pt x="110" y="39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2" name="Freeform 223">
                <a:extLst>
                  <a:ext uri="{FF2B5EF4-FFF2-40B4-BE49-F238E27FC236}">
                    <a16:creationId xmlns:a16="http://schemas.microsoft.com/office/drawing/2014/main" id="{2BF762D8-B33D-46E6-B594-FBA6B0A9B1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112 w 352"/>
                  <a:gd name="T1" fmla="*/ 410 h 412"/>
                  <a:gd name="T2" fmla="*/ 54 w 352"/>
                  <a:gd name="T3" fmla="*/ 410 h 412"/>
                  <a:gd name="T4" fmla="*/ 73 w 352"/>
                  <a:gd name="T5" fmla="*/ 410 h 412"/>
                  <a:gd name="T6" fmla="*/ 89 w 352"/>
                  <a:gd name="T7" fmla="*/ 411 h 412"/>
                  <a:gd name="T8" fmla="*/ 101 w 352"/>
                  <a:gd name="T9" fmla="*/ 411 h 412"/>
                  <a:gd name="T10" fmla="*/ 108 w 352"/>
                  <a:gd name="T11" fmla="*/ 411 h 412"/>
                  <a:gd name="T12" fmla="*/ 110 w 352"/>
                  <a:gd name="T13" fmla="*/ 411 h 412"/>
                  <a:gd name="T14" fmla="*/ 112 w 352"/>
                  <a:gd name="T15" fmla="*/ 410 h 412"/>
                  <a:gd name="T16" fmla="*/ 112 w 352"/>
                  <a:gd name="T17" fmla="*/ 410 h 4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2" h="412">
                    <a:moveTo>
                      <a:pt x="112" y="410"/>
                    </a:moveTo>
                    <a:lnTo>
                      <a:pt x="54" y="410"/>
                    </a:lnTo>
                    <a:lnTo>
                      <a:pt x="73" y="410"/>
                    </a:lnTo>
                    <a:lnTo>
                      <a:pt x="89" y="411"/>
                    </a:lnTo>
                    <a:lnTo>
                      <a:pt x="101" y="411"/>
                    </a:lnTo>
                    <a:lnTo>
                      <a:pt x="108" y="411"/>
                    </a:lnTo>
                    <a:lnTo>
                      <a:pt x="110" y="411"/>
                    </a:lnTo>
                    <a:lnTo>
                      <a:pt x="112" y="41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3" name="Freeform 224">
                <a:extLst>
                  <a:ext uri="{FF2B5EF4-FFF2-40B4-BE49-F238E27FC236}">
                    <a16:creationId xmlns:a16="http://schemas.microsoft.com/office/drawing/2014/main" id="{B6C3D030-DA2F-459A-8443-A14F90415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350 w 352"/>
                  <a:gd name="T1" fmla="*/ 390 h 412"/>
                  <a:gd name="T2" fmla="*/ 220 w 352"/>
                  <a:gd name="T3" fmla="*/ 390 h 412"/>
                  <a:gd name="T4" fmla="*/ 219 w 352"/>
                  <a:gd name="T5" fmla="*/ 390 h 412"/>
                  <a:gd name="T6" fmla="*/ 219 w 352"/>
                  <a:gd name="T7" fmla="*/ 410 h 412"/>
                  <a:gd name="T8" fmla="*/ 220 w 352"/>
                  <a:gd name="T9" fmla="*/ 411 h 412"/>
                  <a:gd name="T10" fmla="*/ 223 w 352"/>
                  <a:gd name="T11" fmla="*/ 411 h 412"/>
                  <a:gd name="T12" fmla="*/ 232 w 352"/>
                  <a:gd name="T13" fmla="*/ 411 h 412"/>
                  <a:gd name="T14" fmla="*/ 245 w 352"/>
                  <a:gd name="T15" fmla="*/ 411 h 412"/>
                  <a:gd name="T16" fmla="*/ 264 w 352"/>
                  <a:gd name="T17" fmla="*/ 410 h 412"/>
                  <a:gd name="T18" fmla="*/ 289 w 352"/>
                  <a:gd name="T19" fmla="*/ 410 h 412"/>
                  <a:gd name="T20" fmla="*/ 351 w 352"/>
                  <a:gd name="T21" fmla="*/ 410 h 412"/>
                  <a:gd name="T22" fmla="*/ 351 w 352"/>
                  <a:gd name="T23" fmla="*/ 392 h 412"/>
                  <a:gd name="T24" fmla="*/ 350 w 352"/>
                  <a:gd name="T25" fmla="*/ 390 h 4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2" h="412">
                    <a:moveTo>
                      <a:pt x="350" y="390"/>
                    </a:moveTo>
                    <a:lnTo>
                      <a:pt x="220" y="390"/>
                    </a:lnTo>
                    <a:lnTo>
                      <a:pt x="219" y="390"/>
                    </a:lnTo>
                    <a:lnTo>
                      <a:pt x="219" y="410"/>
                    </a:lnTo>
                    <a:lnTo>
                      <a:pt x="220" y="411"/>
                    </a:lnTo>
                    <a:lnTo>
                      <a:pt x="223" y="411"/>
                    </a:lnTo>
                    <a:lnTo>
                      <a:pt x="232" y="411"/>
                    </a:lnTo>
                    <a:lnTo>
                      <a:pt x="245" y="411"/>
                    </a:lnTo>
                    <a:lnTo>
                      <a:pt x="264" y="410"/>
                    </a:lnTo>
                    <a:lnTo>
                      <a:pt x="289" y="410"/>
                    </a:lnTo>
                    <a:lnTo>
                      <a:pt x="351" y="410"/>
                    </a:lnTo>
                    <a:lnTo>
                      <a:pt x="351" y="392"/>
                    </a:lnTo>
                    <a:lnTo>
                      <a:pt x="350" y="39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4" name="Freeform 225">
                <a:extLst>
                  <a:ext uri="{FF2B5EF4-FFF2-40B4-BE49-F238E27FC236}">
                    <a16:creationId xmlns:a16="http://schemas.microsoft.com/office/drawing/2014/main" id="{F832DB59-1CAD-421A-899E-E2086C91A3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351 w 352"/>
                  <a:gd name="T1" fmla="*/ 410 h 412"/>
                  <a:gd name="T2" fmla="*/ 289 w 352"/>
                  <a:gd name="T3" fmla="*/ 410 h 412"/>
                  <a:gd name="T4" fmla="*/ 313 w 352"/>
                  <a:gd name="T5" fmla="*/ 410 h 412"/>
                  <a:gd name="T6" fmla="*/ 329 w 352"/>
                  <a:gd name="T7" fmla="*/ 411 h 412"/>
                  <a:gd name="T8" fmla="*/ 339 w 352"/>
                  <a:gd name="T9" fmla="*/ 411 h 412"/>
                  <a:gd name="T10" fmla="*/ 346 w 352"/>
                  <a:gd name="T11" fmla="*/ 411 h 412"/>
                  <a:gd name="T12" fmla="*/ 349 w 352"/>
                  <a:gd name="T13" fmla="*/ 411 h 412"/>
                  <a:gd name="T14" fmla="*/ 351 w 352"/>
                  <a:gd name="T15" fmla="*/ 410 h 412"/>
                  <a:gd name="T16" fmla="*/ 351 w 352"/>
                  <a:gd name="T17" fmla="*/ 410 h 4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2" h="412">
                    <a:moveTo>
                      <a:pt x="351" y="410"/>
                    </a:moveTo>
                    <a:lnTo>
                      <a:pt x="289" y="410"/>
                    </a:lnTo>
                    <a:lnTo>
                      <a:pt x="313" y="410"/>
                    </a:lnTo>
                    <a:lnTo>
                      <a:pt x="329" y="411"/>
                    </a:lnTo>
                    <a:lnTo>
                      <a:pt x="339" y="411"/>
                    </a:lnTo>
                    <a:lnTo>
                      <a:pt x="346" y="411"/>
                    </a:lnTo>
                    <a:lnTo>
                      <a:pt x="349" y="411"/>
                    </a:lnTo>
                    <a:lnTo>
                      <a:pt x="351" y="41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5" name="Freeform 226">
                <a:extLst>
                  <a:ext uri="{FF2B5EF4-FFF2-40B4-BE49-F238E27FC236}">
                    <a16:creationId xmlns:a16="http://schemas.microsoft.com/office/drawing/2014/main" id="{FA2FC16B-302A-45D8-9A66-B41326727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194 w 352"/>
                  <a:gd name="T1" fmla="*/ 0 h 412"/>
                  <a:gd name="T2" fmla="*/ 189 w 352"/>
                  <a:gd name="T3" fmla="*/ 0 h 412"/>
                  <a:gd name="T4" fmla="*/ 187 w 352"/>
                  <a:gd name="T5" fmla="*/ 2 h 412"/>
                  <a:gd name="T6" fmla="*/ 185 w 352"/>
                  <a:gd name="T7" fmla="*/ 4 h 412"/>
                  <a:gd name="T8" fmla="*/ 179 w 352"/>
                  <a:gd name="T9" fmla="*/ 12 h 412"/>
                  <a:gd name="T10" fmla="*/ 168 w 352"/>
                  <a:gd name="T11" fmla="*/ 20 h 412"/>
                  <a:gd name="T12" fmla="*/ 157 w 352"/>
                  <a:gd name="T13" fmla="*/ 27 h 412"/>
                  <a:gd name="T14" fmla="*/ 146 w 352"/>
                  <a:gd name="T15" fmla="*/ 32 h 412"/>
                  <a:gd name="T16" fmla="*/ 143 w 352"/>
                  <a:gd name="T17" fmla="*/ 33 h 412"/>
                  <a:gd name="T18" fmla="*/ 142 w 352"/>
                  <a:gd name="T19" fmla="*/ 35 h 412"/>
                  <a:gd name="T20" fmla="*/ 142 w 352"/>
                  <a:gd name="T21" fmla="*/ 39 h 412"/>
                  <a:gd name="T22" fmla="*/ 143 w 352"/>
                  <a:gd name="T23" fmla="*/ 42 h 412"/>
                  <a:gd name="T24" fmla="*/ 145 w 352"/>
                  <a:gd name="T25" fmla="*/ 44 h 412"/>
                  <a:gd name="T26" fmla="*/ 148 w 352"/>
                  <a:gd name="T27" fmla="*/ 50 h 412"/>
                  <a:gd name="T28" fmla="*/ 146 w 352"/>
                  <a:gd name="T29" fmla="*/ 58 h 412"/>
                  <a:gd name="T30" fmla="*/ 144 w 352"/>
                  <a:gd name="T31" fmla="*/ 63 h 412"/>
                  <a:gd name="T32" fmla="*/ 136 w 352"/>
                  <a:gd name="T33" fmla="*/ 90 h 412"/>
                  <a:gd name="T34" fmla="*/ 121 w 352"/>
                  <a:gd name="T35" fmla="*/ 137 h 412"/>
                  <a:gd name="T36" fmla="*/ 107 w 352"/>
                  <a:gd name="T37" fmla="*/ 183 h 412"/>
                  <a:gd name="T38" fmla="*/ 85 w 352"/>
                  <a:gd name="T39" fmla="*/ 250 h 412"/>
                  <a:gd name="T40" fmla="*/ 69 w 352"/>
                  <a:gd name="T41" fmla="*/ 300 h 412"/>
                  <a:gd name="T42" fmla="*/ 55 w 352"/>
                  <a:gd name="T43" fmla="*/ 343 h 412"/>
                  <a:gd name="T44" fmla="*/ 47 w 352"/>
                  <a:gd name="T45" fmla="*/ 364 h 412"/>
                  <a:gd name="T46" fmla="*/ 41 w 352"/>
                  <a:gd name="T47" fmla="*/ 382 h 412"/>
                  <a:gd name="T48" fmla="*/ 34 w 352"/>
                  <a:gd name="T49" fmla="*/ 390 h 412"/>
                  <a:gd name="T50" fmla="*/ 75 w 352"/>
                  <a:gd name="T51" fmla="*/ 390 h 412"/>
                  <a:gd name="T52" fmla="*/ 69 w 352"/>
                  <a:gd name="T53" fmla="*/ 385 h 412"/>
                  <a:gd name="T54" fmla="*/ 69 w 352"/>
                  <a:gd name="T55" fmla="*/ 375 h 412"/>
                  <a:gd name="T56" fmla="*/ 70 w 352"/>
                  <a:gd name="T57" fmla="*/ 369 h 412"/>
                  <a:gd name="T58" fmla="*/ 70 w 352"/>
                  <a:gd name="T59" fmla="*/ 366 h 412"/>
                  <a:gd name="T60" fmla="*/ 76 w 352"/>
                  <a:gd name="T61" fmla="*/ 345 h 412"/>
                  <a:gd name="T62" fmla="*/ 86 w 352"/>
                  <a:gd name="T63" fmla="*/ 312 h 412"/>
                  <a:gd name="T64" fmla="*/ 97 w 352"/>
                  <a:gd name="T65" fmla="*/ 277 h 412"/>
                  <a:gd name="T66" fmla="*/ 103 w 352"/>
                  <a:gd name="T67" fmla="*/ 256 h 412"/>
                  <a:gd name="T68" fmla="*/ 266 w 352"/>
                  <a:gd name="T69" fmla="*/ 256 h 412"/>
                  <a:gd name="T70" fmla="*/ 262 w 352"/>
                  <a:gd name="T71" fmla="*/ 244 h 412"/>
                  <a:gd name="T72" fmla="*/ 260 w 352"/>
                  <a:gd name="T73" fmla="*/ 236 h 412"/>
                  <a:gd name="T74" fmla="*/ 109 w 352"/>
                  <a:gd name="T75" fmla="*/ 236 h 412"/>
                  <a:gd name="T76" fmla="*/ 118 w 352"/>
                  <a:gd name="T77" fmla="*/ 206 h 412"/>
                  <a:gd name="T78" fmla="*/ 135 w 352"/>
                  <a:gd name="T79" fmla="*/ 152 h 412"/>
                  <a:gd name="T80" fmla="*/ 152 w 352"/>
                  <a:gd name="T81" fmla="*/ 100 h 412"/>
                  <a:gd name="T82" fmla="*/ 161 w 352"/>
                  <a:gd name="T83" fmla="*/ 69 h 412"/>
                  <a:gd name="T84" fmla="*/ 163 w 352"/>
                  <a:gd name="T85" fmla="*/ 65 h 412"/>
                  <a:gd name="T86" fmla="*/ 212 w 352"/>
                  <a:gd name="T87" fmla="*/ 65 h 412"/>
                  <a:gd name="T88" fmla="*/ 207 w 352"/>
                  <a:gd name="T89" fmla="*/ 49 h 412"/>
                  <a:gd name="T90" fmla="*/ 196 w 352"/>
                  <a:gd name="T91" fmla="*/ 9 h 412"/>
                  <a:gd name="T92" fmla="*/ 195 w 352"/>
                  <a:gd name="T93" fmla="*/ 3 h 412"/>
                  <a:gd name="T94" fmla="*/ 194 w 352"/>
                  <a:gd name="T95" fmla="*/ 0 h 41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352" h="412">
                    <a:moveTo>
                      <a:pt x="194" y="0"/>
                    </a:moveTo>
                    <a:lnTo>
                      <a:pt x="189" y="0"/>
                    </a:lnTo>
                    <a:lnTo>
                      <a:pt x="187" y="2"/>
                    </a:lnTo>
                    <a:lnTo>
                      <a:pt x="185" y="4"/>
                    </a:lnTo>
                    <a:lnTo>
                      <a:pt x="179" y="12"/>
                    </a:lnTo>
                    <a:lnTo>
                      <a:pt x="168" y="20"/>
                    </a:lnTo>
                    <a:lnTo>
                      <a:pt x="157" y="27"/>
                    </a:lnTo>
                    <a:lnTo>
                      <a:pt x="146" y="32"/>
                    </a:lnTo>
                    <a:lnTo>
                      <a:pt x="143" y="33"/>
                    </a:lnTo>
                    <a:lnTo>
                      <a:pt x="142" y="35"/>
                    </a:lnTo>
                    <a:lnTo>
                      <a:pt x="142" y="39"/>
                    </a:lnTo>
                    <a:lnTo>
                      <a:pt x="143" y="42"/>
                    </a:lnTo>
                    <a:lnTo>
                      <a:pt x="145" y="44"/>
                    </a:lnTo>
                    <a:lnTo>
                      <a:pt x="148" y="50"/>
                    </a:lnTo>
                    <a:lnTo>
                      <a:pt x="146" y="58"/>
                    </a:lnTo>
                    <a:lnTo>
                      <a:pt x="144" y="63"/>
                    </a:lnTo>
                    <a:lnTo>
                      <a:pt x="136" y="90"/>
                    </a:lnTo>
                    <a:lnTo>
                      <a:pt x="121" y="137"/>
                    </a:lnTo>
                    <a:lnTo>
                      <a:pt x="107" y="183"/>
                    </a:lnTo>
                    <a:lnTo>
                      <a:pt x="85" y="250"/>
                    </a:lnTo>
                    <a:lnTo>
                      <a:pt x="69" y="300"/>
                    </a:lnTo>
                    <a:lnTo>
                      <a:pt x="55" y="343"/>
                    </a:lnTo>
                    <a:lnTo>
                      <a:pt x="47" y="364"/>
                    </a:lnTo>
                    <a:lnTo>
                      <a:pt x="41" y="382"/>
                    </a:lnTo>
                    <a:lnTo>
                      <a:pt x="34" y="390"/>
                    </a:lnTo>
                    <a:lnTo>
                      <a:pt x="75" y="390"/>
                    </a:lnTo>
                    <a:lnTo>
                      <a:pt x="69" y="385"/>
                    </a:lnTo>
                    <a:lnTo>
                      <a:pt x="69" y="375"/>
                    </a:lnTo>
                    <a:lnTo>
                      <a:pt x="70" y="369"/>
                    </a:lnTo>
                    <a:lnTo>
                      <a:pt x="70" y="366"/>
                    </a:lnTo>
                    <a:lnTo>
                      <a:pt x="76" y="345"/>
                    </a:lnTo>
                    <a:lnTo>
                      <a:pt x="86" y="312"/>
                    </a:lnTo>
                    <a:lnTo>
                      <a:pt x="97" y="277"/>
                    </a:lnTo>
                    <a:lnTo>
                      <a:pt x="103" y="256"/>
                    </a:lnTo>
                    <a:lnTo>
                      <a:pt x="266" y="256"/>
                    </a:lnTo>
                    <a:lnTo>
                      <a:pt x="262" y="244"/>
                    </a:lnTo>
                    <a:lnTo>
                      <a:pt x="260" y="236"/>
                    </a:lnTo>
                    <a:lnTo>
                      <a:pt x="109" y="236"/>
                    </a:lnTo>
                    <a:lnTo>
                      <a:pt x="118" y="206"/>
                    </a:lnTo>
                    <a:lnTo>
                      <a:pt x="135" y="152"/>
                    </a:lnTo>
                    <a:lnTo>
                      <a:pt x="152" y="100"/>
                    </a:lnTo>
                    <a:lnTo>
                      <a:pt x="161" y="69"/>
                    </a:lnTo>
                    <a:lnTo>
                      <a:pt x="163" y="65"/>
                    </a:lnTo>
                    <a:lnTo>
                      <a:pt x="212" y="65"/>
                    </a:lnTo>
                    <a:lnTo>
                      <a:pt x="207" y="49"/>
                    </a:lnTo>
                    <a:lnTo>
                      <a:pt x="196" y="9"/>
                    </a:lnTo>
                    <a:lnTo>
                      <a:pt x="195" y="3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6" name="Freeform 227">
                <a:extLst>
                  <a:ext uri="{FF2B5EF4-FFF2-40B4-BE49-F238E27FC236}">
                    <a16:creationId xmlns:a16="http://schemas.microsoft.com/office/drawing/2014/main" id="{52CED20A-0503-478C-BA59-05EA42CBD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266 w 352"/>
                  <a:gd name="T1" fmla="*/ 256 h 412"/>
                  <a:gd name="T2" fmla="*/ 219 w 352"/>
                  <a:gd name="T3" fmla="*/ 256 h 412"/>
                  <a:gd name="T4" fmla="*/ 226 w 352"/>
                  <a:gd name="T5" fmla="*/ 280 h 412"/>
                  <a:gd name="T6" fmla="*/ 235 w 352"/>
                  <a:gd name="T7" fmla="*/ 313 h 412"/>
                  <a:gd name="T8" fmla="*/ 244 w 352"/>
                  <a:gd name="T9" fmla="*/ 346 h 412"/>
                  <a:gd name="T10" fmla="*/ 249 w 352"/>
                  <a:gd name="T11" fmla="*/ 369 h 412"/>
                  <a:gd name="T12" fmla="*/ 253 w 352"/>
                  <a:gd name="T13" fmla="*/ 384 h 412"/>
                  <a:gd name="T14" fmla="*/ 248 w 352"/>
                  <a:gd name="T15" fmla="*/ 390 h 412"/>
                  <a:gd name="T16" fmla="*/ 331 w 352"/>
                  <a:gd name="T17" fmla="*/ 390 h 412"/>
                  <a:gd name="T18" fmla="*/ 323 w 352"/>
                  <a:gd name="T19" fmla="*/ 389 h 412"/>
                  <a:gd name="T20" fmla="*/ 314 w 352"/>
                  <a:gd name="T21" fmla="*/ 384 h 412"/>
                  <a:gd name="T22" fmla="*/ 306 w 352"/>
                  <a:gd name="T23" fmla="*/ 377 h 412"/>
                  <a:gd name="T24" fmla="*/ 299 w 352"/>
                  <a:gd name="T25" fmla="*/ 365 h 412"/>
                  <a:gd name="T26" fmla="*/ 290 w 352"/>
                  <a:gd name="T27" fmla="*/ 339 h 412"/>
                  <a:gd name="T28" fmla="*/ 277 w 352"/>
                  <a:gd name="T29" fmla="*/ 294 h 412"/>
                  <a:gd name="T30" fmla="*/ 266 w 352"/>
                  <a:gd name="T31" fmla="*/ 256 h 4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2" h="412">
                    <a:moveTo>
                      <a:pt x="266" y="256"/>
                    </a:moveTo>
                    <a:lnTo>
                      <a:pt x="219" y="256"/>
                    </a:lnTo>
                    <a:lnTo>
                      <a:pt x="226" y="280"/>
                    </a:lnTo>
                    <a:lnTo>
                      <a:pt x="235" y="313"/>
                    </a:lnTo>
                    <a:lnTo>
                      <a:pt x="244" y="346"/>
                    </a:lnTo>
                    <a:lnTo>
                      <a:pt x="249" y="369"/>
                    </a:lnTo>
                    <a:lnTo>
                      <a:pt x="253" y="384"/>
                    </a:lnTo>
                    <a:lnTo>
                      <a:pt x="248" y="390"/>
                    </a:lnTo>
                    <a:lnTo>
                      <a:pt x="331" y="390"/>
                    </a:lnTo>
                    <a:lnTo>
                      <a:pt x="323" y="389"/>
                    </a:lnTo>
                    <a:lnTo>
                      <a:pt x="314" y="384"/>
                    </a:lnTo>
                    <a:lnTo>
                      <a:pt x="306" y="377"/>
                    </a:lnTo>
                    <a:lnTo>
                      <a:pt x="299" y="365"/>
                    </a:lnTo>
                    <a:lnTo>
                      <a:pt x="290" y="339"/>
                    </a:lnTo>
                    <a:lnTo>
                      <a:pt x="277" y="294"/>
                    </a:lnTo>
                    <a:lnTo>
                      <a:pt x="266" y="256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7" name="Freeform 228">
                <a:extLst>
                  <a:ext uri="{FF2B5EF4-FFF2-40B4-BE49-F238E27FC236}">
                    <a16:creationId xmlns:a16="http://schemas.microsoft.com/office/drawing/2014/main" id="{99AC23DC-1490-4030-9B41-3623287F2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212 w 352"/>
                  <a:gd name="T1" fmla="*/ 65 h 412"/>
                  <a:gd name="T2" fmla="*/ 167 w 352"/>
                  <a:gd name="T3" fmla="*/ 65 h 412"/>
                  <a:gd name="T4" fmla="*/ 168 w 352"/>
                  <a:gd name="T5" fmla="*/ 69 h 412"/>
                  <a:gd name="T6" fmla="*/ 169 w 352"/>
                  <a:gd name="T7" fmla="*/ 73 h 412"/>
                  <a:gd name="T8" fmla="*/ 191 w 352"/>
                  <a:gd name="T9" fmla="*/ 151 h 412"/>
                  <a:gd name="T10" fmla="*/ 205 w 352"/>
                  <a:gd name="T11" fmla="*/ 205 h 412"/>
                  <a:gd name="T12" fmla="*/ 214 w 352"/>
                  <a:gd name="T13" fmla="*/ 236 h 412"/>
                  <a:gd name="T14" fmla="*/ 260 w 352"/>
                  <a:gd name="T15" fmla="*/ 236 h 412"/>
                  <a:gd name="T16" fmla="*/ 251 w 352"/>
                  <a:gd name="T17" fmla="*/ 203 h 412"/>
                  <a:gd name="T18" fmla="*/ 240 w 352"/>
                  <a:gd name="T19" fmla="*/ 163 h 412"/>
                  <a:gd name="T20" fmla="*/ 212 w 352"/>
                  <a:gd name="T21" fmla="*/ 65 h 4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2" h="412">
                    <a:moveTo>
                      <a:pt x="212" y="65"/>
                    </a:moveTo>
                    <a:lnTo>
                      <a:pt x="167" y="65"/>
                    </a:lnTo>
                    <a:lnTo>
                      <a:pt x="168" y="69"/>
                    </a:lnTo>
                    <a:lnTo>
                      <a:pt x="169" y="73"/>
                    </a:lnTo>
                    <a:lnTo>
                      <a:pt x="191" y="151"/>
                    </a:lnTo>
                    <a:lnTo>
                      <a:pt x="205" y="205"/>
                    </a:lnTo>
                    <a:lnTo>
                      <a:pt x="214" y="236"/>
                    </a:lnTo>
                    <a:lnTo>
                      <a:pt x="260" y="236"/>
                    </a:lnTo>
                    <a:lnTo>
                      <a:pt x="251" y="203"/>
                    </a:lnTo>
                    <a:lnTo>
                      <a:pt x="240" y="163"/>
                    </a:lnTo>
                    <a:lnTo>
                      <a:pt x="212" y="65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9238" name="Picture 229">
              <a:extLst>
                <a:ext uri="{FF2B5EF4-FFF2-40B4-BE49-F238E27FC236}">
                  <a16:creationId xmlns:a16="http://schemas.microsoft.com/office/drawing/2014/main" id="{186F89A1-80BB-484E-93F6-D60CC4F67F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" y="1720"/>
              <a:ext cx="2840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9" name="Freeform 230">
              <a:extLst>
                <a:ext uri="{FF2B5EF4-FFF2-40B4-BE49-F238E27FC236}">
                  <a16:creationId xmlns:a16="http://schemas.microsoft.com/office/drawing/2014/main" id="{529670CE-E215-41D2-9ECA-8B1212402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1" y="1610"/>
              <a:ext cx="1461" cy="20"/>
            </a:xfrm>
            <a:custGeom>
              <a:avLst/>
              <a:gdLst>
                <a:gd name="T0" fmla="*/ 0 w 1461"/>
                <a:gd name="T1" fmla="*/ 0 h 20"/>
                <a:gd name="T2" fmla="*/ 1460 w 1461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61" h="20">
                  <a:moveTo>
                    <a:pt x="0" y="0"/>
                  </a:moveTo>
                  <a:lnTo>
                    <a:pt x="1460" y="0"/>
                  </a:lnTo>
                </a:path>
              </a:pathLst>
            </a:custGeom>
            <a:noFill/>
            <a:ln w="0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231">
              <a:extLst>
                <a:ext uri="{FF2B5EF4-FFF2-40B4-BE49-F238E27FC236}">
                  <a16:creationId xmlns:a16="http://schemas.microsoft.com/office/drawing/2014/main" id="{29413114-15E5-4ECA-8E41-629B3B416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1" y="1610"/>
              <a:ext cx="1461" cy="20"/>
            </a:xfrm>
            <a:custGeom>
              <a:avLst/>
              <a:gdLst>
                <a:gd name="T0" fmla="*/ 0 w 1461"/>
                <a:gd name="T1" fmla="*/ 0 h 20"/>
                <a:gd name="T2" fmla="*/ 1460 w 1461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61" h="20">
                  <a:moveTo>
                    <a:pt x="0" y="0"/>
                  </a:moveTo>
                  <a:lnTo>
                    <a:pt x="1460" y="0"/>
                  </a:lnTo>
                </a:path>
              </a:pathLst>
            </a:custGeom>
            <a:noFill/>
            <a:ln w="12700">
              <a:solidFill>
                <a:srgbClr val="005E8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232">
              <a:extLst>
                <a:ext uri="{FF2B5EF4-FFF2-40B4-BE49-F238E27FC236}">
                  <a16:creationId xmlns:a16="http://schemas.microsoft.com/office/drawing/2014/main" id="{CE20EB11-CF7B-4E32-BC58-816966ACB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610"/>
              <a:ext cx="1372" cy="20"/>
            </a:xfrm>
            <a:custGeom>
              <a:avLst/>
              <a:gdLst>
                <a:gd name="T0" fmla="*/ 0 w 1372"/>
                <a:gd name="T1" fmla="*/ 0 h 20"/>
                <a:gd name="T2" fmla="*/ 1371 w 1372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72" h="20">
                  <a:moveTo>
                    <a:pt x="0" y="0"/>
                  </a:moveTo>
                  <a:lnTo>
                    <a:pt x="1371" y="0"/>
                  </a:lnTo>
                </a:path>
              </a:pathLst>
            </a:custGeom>
            <a:noFill/>
            <a:ln w="0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Freeform 233">
              <a:extLst>
                <a:ext uri="{FF2B5EF4-FFF2-40B4-BE49-F238E27FC236}">
                  <a16:creationId xmlns:a16="http://schemas.microsoft.com/office/drawing/2014/main" id="{D7D748B3-E433-4F2D-9275-405EC3849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610"/>
              <a:ext cx="1372" cy="20"/>
            </a:xfrm>
            <a:custGeom>
              <a:avLst/>
              <a:gdLst>
                <a:gd name="T0" fmla="*/ 0 w 1372"/>
                <a:gd name="T1" fmla="*/ 0 h 20"/>
                <a:gd name="T2" fmla="*/ 1371 w 1372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72" h="20">
                  <a:moveTo>
                    <a:pt x="0" y="0"/>
                  </a:moveTo>
                  <a:lnTo>
                    <a:pt x="1371" y="0"/>
                  </a:lnTo>
                </a:path>
              </a:pathLst>
            </a:custGeom>
            <a:noFill/>
            <a:ln w="12700">
              <a:solidFill>
                <a:srgbClr val="005E8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3" name="Group 234">
              <a:extLst>
                <a:ext uri="{FF2B5EF4-FFF2-40B4-BE49-F238E27FC236}">
                  <a16:creationId xmlns:a16="http://schemas.microsoft.com/office/drawing/2014/main" id="{DDF97151-1E09-41ED-A246-3B63232A18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" y="1144"/>
              <a:ext cx="404" cy="332"/>
              <a:chOff x="11" y="1144"/>
              <a:chExt cx="404" cy="332"/>
            </a:xfrm>
          </p:grpSpPr>
          <p:sp>
            <p:nvSpPr>
              <p:cNvPr id="9274" name="Freeform 235">
                <a:extLst>
                  <a:ext uri="{FF2B5EF4-FFF2-40B4-BE49-F238E27FC236}">
                    <a16:creationId xmlns:a16="http://schemas.microsoft.com/office/drawing/2014/main" id="{4F45C9E6-703B-48BC-AD05-E85934135F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205 w 404"/>
                  <a:gd name="T1" fmla="*/ 313 h 332"/>
                  <a:gd name="T2" fmla="*/ 13 w 404"/>
                  <a:gd name="T3" fmla="*/ 313 h 332"/>
                  <a:gd name="T4" fmla="*/ 11 w 404"/>
                  <a:gd name="T5" fmla="*/ 314 h 332"/>
                  <a:gd name="T6" fmla="*/ 11 w 404"/>
                  <a:gd name="T7" fmla="*/ 330 h 332"/>
                  <a:gd name="T8" fmla="*/ 13 w 404"/>
                  <a:gd name="T9" fmla="*/ 331 h 332"/>
                  <a:gd name="T10" fmla="*/ 16 w 404"/>
                  <a:gd name="T11" fmla="*/ 331 h 332"/>
                  <a:gd name="T12" fmla="*/ 71 w 404"/>
                  <a:gd name="T13" fmla="*/ 330 h 332"/>
                  <a:gd name="T14" fmla="*/ 208 w 404"/>
                  <a:gd name="T15" fmla="*/ 330 h 332"/>
                  <a:gd name="T16" fmla="*/ 208 w 404"/>
                  <a:gd name="T17" fmla="*/ 314 h 332"/>
                  <a:gd name="T18" fmla="*/ 205 w 404"/>
                  <a:gd name="T19" fmla="*/ 313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04" h="332">
                    <a:moveTo>
                      <a:pt x="205" y="313"/>
                    </a:moveTo>
                    <a:lnTo>
                      <a:pt x="13" y="313"/>
                    </a:lnTo>
                    <a:lnTo>
                      <a:pt x="11" y="314"/>
                    </a:lnTo>
                    <a:lnTo>
                      <a:pt x="11" y="330"/>
                    </a:lnTo>
                    <a:lnTo>
                      <a:pt x="13" y="331"/>
                    </a:lnTo>
                    <a:lnTo>
                      <a:pt x="16" y="331"/>
                    </a:lnTo>
                    <a:lnTo>
                      <a:pt x="71" y="330"/>
                    </a:lnTo>
                    <a:lnTo>
                      <a:pt x="208" y="330"/>
                    </a:lnTo>
                    <a:lnTo>
                      <a:pt x="208" y="314"/>
                    </a:lnTo>
                    <a:lnTo>
                      <a:pt x="205" y="313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Freeform 236">
                <a:extLst>
                  <a:ext uri="{FF2B5EF4-FFF2-40B4-BE49-F238E27FC236}">
                    <a16:creationId xmlns:a16="http://schemas.microsoft.com/office/drawing/2014/main" id="{B72F20C6-FDB4-4620-8FD9-BBF600660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208 w 404"/>
                  <a:gd name="T1" fmla="*/ 330 h 332"/>
                  <a:gd name="T2" fmla="*/ 107 w 404"/>
                  <a:gd name="T3" fmla="*/ 330 h 332"/>
                  <a:gd name="T4" fmla="*/ 146 w 404"/>
                  <a:gd name="T5" fmla="*/ 330 h 332"/>
                  <a:gd name="T6" fmla="*/ 202 w 404"/>
                  <a:gd name="T7" fmla="*/ 331 h 332"/>
                  <a:gd name="T8" fmla="*/ 206 w 404"/>
                  <a:gd name="T9" fmla="*/ 331 h 332"/>
                  <a:gd name="T10" fmla="*/ 208 w 404"/>
                  <a:gd name="T11" fmla="*/ 330 h 332"/>
                  <a:gd name="T12" fmla="*/ 208 w 404"/>
                  <a:gd name="T13" fmla="*/ 330 h 3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4" h="332">
                    <a:moveTo>
                      <a:pt x="208" y="330"/>
                    </a:moveTo>
                    <a:lnTo>
                      <a:pt x="107" y="330"/>
                    </a:lnTo>
                    <a:lnTo>
                      <a:pt x="146" y="330"/>
                    </a:lnTo>
                    <a:lnTo>
                      <a:pt x="202" y="331"/>
                    </a:lnTo>
                    <a:lnTo>
                      <a:pt x="206" y="331"/>
                    </a:lnTo>
                    <a:lnTo>
                      <a:pt x="208" y="33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Freeform 237">
                <a:extLst>
                  <a:ext uri="{FF2B5EF4-FFF2-40B4-BE49-F238E27FC236}">
                    <a16:creationId xmlns:a16="http://schemas.microsoft.com/office/drawing/2014/main" id="{939DE358-7911-4D81-A1C4-98138CB0C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4 w 404"/>
                  <a:gd name="T1" fmla="*/ 0 h 332"/>
                  <a:gd name="T2" fmla="*/ 2 w 404"/>
                  <a:gd name="T3" fmla="*/ 0 h 332"/>
                  <a:gd name="T4" fmla="*/ 0 w 404"/>
                  <a:gd name="T5" fmla="*/ 1 h 332"/>
                  <a:gd name="T6" fmla="*/ 0 w 404"/>
                  <a:gd name="T7" fmla="*/ 17 h 332"/>
                  <a:gd name="T8" fmla="*/ 2 w 404"/>
                  <a:gd name="T9" fmla="*/ 18 h 332"/>
                  <a:gd name="T10" fmla="*/ 64 w 404"/>
                  <a:gd name="T11" fmla="*/ 18 h 332"/>
                  <a:gd name="T12" fmla="*/ 74 w 404"/>
                  <a:gd name="T13" fmla="*/ 23 h 332"/>
                  <a:gd name="T14" fmla="*/ 74 w 404"/>
                  <a:gd name="T15" fmla="*/ 35 h 332"/>
                  <a:gd name="T16" fmla="*/ 75 w 404"/>
                  <a:gd name="T17" fmla="*/ 101 h 332"/>
                  <a:gd name="T18" fmla="*/ 75 w 404"/>
                  <a:gd name="T19" fmla="*/ 159 h 332"/>
                  <a:gd name="T20" fmla="*/ 75 w 404"/>
                  <a:gd name="T21" fmla="*/ 202 h 332"/>
                  <a:gd name="T22" fmla="*/ 75 w 404"/>
                  <a:gd name="T23" fmla="*/ 220 h 332"/>
                  <a:gd name="T24" fmla="*/ 74 w 404"/>
                  <a:gd name="T25" fmla="*/ 256 h 332"/>
                  <a:gd name="T26" fmla="*/ 73 w 404"/>
                  <a:gd name="T27" fmla="*/ 287 h 332"/>
                  <a:gd name="T28" fmla="*/ 72 w 404"/>
                  <a:gd name="T29" fmla="*/ 303 h 332"/>
                  <a:gd name="T30" fmla="*/ 71 w 404"/>
                  <a:gd name="T31" fmla="*/ 311 h 332"/>
                  <a:gd name="T32" fmla="*/ 66 w 404"/>
                  <a:gd name="T33" fmla="*/ 313 h 332"/>
                  <a:gd name="T34" fmla="*/ 143 w 404"/>
                  <a:gd name="T35" fmla="*/ 313 h 332"/>
                  <a:gd name="T36" fmla="*/ 140 w 404"/>
                  <a:gd name="T37" fmla="*/ 311 h 332"/>
                  <a:gd name="T38" fmla="*/ 140 w 404"/>
                  <a:gd name="T39" fmla="*/ 282 h 332"/>
                  <a:gd name="T40" fmla="*/ 139 w 404"/>
                  <a:gd name="T41" fmla="*/ 230 h 332"/>
                  <a:gd name="T42" fmla="*/ 139 w 404"/>
                  <a:gd name="T43" fmla="*/ 182 h 332"/>
                  <a:gd name="T44" fmla="*/ 290 w 404"/>
                  <a:gd name="T45" fmla="*/ 182 h 332"/>
                  <a:gd name="T46" fmla="*/ 290 w 404"/>
                  <a:gd name="T47" fmla="*/ 168 h 332"/>
                  <a:gd name="T48" fmla="*/ 139 w 404"/>
                  <a:gd name="T49" fmla="*/ 168 h 332"/>
                  <a:gd name="T50" fmla="*/ 139 w 404"/>
                  <a:gd name="T51" fmla="*/ 101 h 332"/>
                  <a:gd name="T52" fmla="*/ 140 w 404"/>
                  <a:gd name="T53" fmla="*/ 17 h 332"/>
                  <a:gd name="T54" fmla="*/ 380 w 404"/>
                  <a:gd name="T55" fmla="*/ 17 h 332"/>
                  <a:gd name="T56" fmla="*/ 379 w 404"/>
                  <a:gd name="T57" fmla="*/ 14 h 332"/>
                  <a:gd name="T58" fmla="*/ 375 w 404"/>
                  <a:gd name="T59" fmla="*/ 1 h 332"/>
                  <a:gd name="T60" fmla="*/ 106 w 404"/>
                  <a:gd name="T61" fmla="*/ 1 h 332"/>
                  <a:gd name="T62" fmla="*/ 63 w 404"/>
                  <a:gd name="T63" fmla="*/ 1 h 332"/>
                  <a:gd name="T64" fmla="*/ 4 w 404"/>
                  <a:gd name="T65" fmla="*/ 0 h 3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04" h="332">
                    <a:moveTo>
                      <a:pt x="4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0" y="17"/>
                    </a:lnTo>
                    <a:lnTo>
                      <a:pt x="2" y="18"/>
                    </a:lnTo>
                    <a:lnTo>
                      <a:pt x="64" y="18"/>
                    </a:lnTo>
                    <a:lnTo>
                      <a:pt x="74" y="23"/>
                    </a:lnTo>
                    <a:lnTo>
                      <a:pt x="74" y="35"/>
                    </a:lnTo>
                    <a:lnTo>
                      <a:pt x="75" y="101"/>
                    </a:lnTo>
                    <a:lnTo>
                      <a:pt x="75" y="159"/>
                    </a:lnTo>
                    <a:lnTo>
                      <a:pt x="75" y="202"/>
                    </a:lnTo>
                    <a:lnTo>
                      <a:pt x="75" y="220"/>
                    </a:lnTo>
                    <a:lnTo>
                      <a:pt x="74" y="256"/>
                    </a:lnTo>
                    <a:lnTo>
                      <a:pt x="73" y="287"/>
                    </a:lnTo>
                    <a:lnTo>
                      <a:pt x="72" y="303"/>
                    </a:lnTo>
                    <a:lnTo>
                      <a:pt x="71" y="311"/>
                    </a:lnTo>
                    <a:lnTo>
                      <a:pt x="66" y="313"/>
                    </a:lnTo>
                    <a:lnTo>
                      <a:pt x="143" y="313"/>
                    </a:lnTo>
                    <a:lnTo>
                      <a:pt x="140" y="311"/>
                    </a:lnTo>
                    <a:lnTo>
                      <a:pt x="140" y="282"/>
                    </a:lnTo>
                    <a:lnTo>
                      <a:pt x="139" y="230"/>
                    </a:lnTo>
                    <a:lnTo>
                      <a:pt x="139" y="182"/>
                    </a:lnTo>
                    <a:lnTo>
                      <a:pt x="290" y="182"/>
                    </a:lnTo>
                    <a:lnTo>
                      <a:pt x="290" y="168"/>
                    </a:lnTo>
                    <a:lnTo>
                      <a:pt x="139" y="168"/>
                    </a:lnTo>
                    <a:lnTo>
                      <a:pt x="139" y="101"/>
                    </a:lnTo>
                    <a:lnTo>
                      <a:pt x="140" y="17"/>
                    </a:lnTo>
                    <a:lnTo>
                      <a:pt x="380" y="17"/>
                    </a:lnTo>
                    <a:lnTo>
                      <a:pt x="379" y="14"/>
                    </a:lnTo>
                    <a:lnTo>
                      <a:pt x="375" y="1"/>
                    </a:lnTo>
                    <a:lnTo>
                      <a:pt x="106" y="1"/>
                    </a:lnTo>
                    <a:lnTo>
                      <a:pt x="63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Freeform 238">
                <a:extLst>
                  <a:ext uri="{FF2B5EF4-FFF2-40B4-BE49-F238E27FC236}">
                    <a16:creationId xmlns:a16="http://schemas.microsoft.com/office/drawing/2014/main" id="{40E55270-9B7A-4D38-B219-AF24DB1E6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290 w 404"/>
                  <a:gd name="T1" fmla="*/ 182 h 332"/>
                  <a:gd name="T2" fmla="*/ 139 w 404"/>
                  <a:gd name="T3" fmla="*/ 182 h 332"/>
                  <a:gd name="T4" fmla="*/ 178 w 404"/>
                  <a:gd name="T5" fmla="*/ 183 h 332"/>
                  <a:gd name="T6" fmla="*/ 207 w 404"/>
                  <a:gd name="T7" fmla="*/ 184 h 332"/>
                  <a:gd name="T8" fmla="*/ 234 w 404"/>
                  <a:gd name="T9" fmla="*/ 185 h 332"/>
                  <a:gd name="T10" fmla="*/ 249 w 404"/>
                  <a:gd name="T11" fmla="*/ 187 h 332"/>
                  <a:gd name="T12" fmla="*/ 258 w 404"/>
                  <a:gd name="T13" fmla="*/ 192 h 332"/>
                  <a:gd name="T14" fmla="*/ 263 w 404"/>
                  <a:gd name="T15" fmla="*/ 203 h 332"/>
                  <a:gd name="T16" fmla="*/ 265 w 404"/>
                  <a:gd name="T17" fmla="*/ 208 h 332"/>
                  <a:gd name="T18" fmla="*/ 270 w 404"/>
                  <a:gd name="T19" fmla="*/ 222 h 332"/>
                  <a:gd name="T20" fmla="*/ 270 w 404"/>
                  <a:gd name="T21" fmla="*/ 226 h 332"/>
                  <a:gd name="T22" fmla="*/ 271 w 404"/>
                  <a:gd name="T23" fmla="*/ 228 h 332"/>
                  <a:gd name="T24" fmla="*/ 272 w 404"/>
                  <a:gd name="T25" fmla="*/ 230 h 332"/>
                  <a:gd name="T26" fmla="*/ 275 w 404"/>
                  <a:gd name="T27" fmla="*/ 229 h 332"/>
                  <a:gd name="T28" fmla="*/ 292 w 404"/>
                  <a:gd name="T29" fmla="*/ 227 h 332"/>
                  <a:gd name="T30" fmla="*/ 293 w 404"/>
                  <a:gd name="T31" fmla="*/ 226 h 332"/>
                  <a:gd name="T32" fmla="*/ 293 w 404"/>
                  <a:gd name="T33" fmla="*/ 222 h 332"/>
                  <a:gd name="T34" fmla="*/ 292 w 404"/>
                  <a:gd name="T35" fmla="*/ 215 h 332"/>
                  <a:gd name="T36" fmla="*/ 291 w 404"/>
                  <a:gd name="T37" fmla="*/ 202 h 332"/>
                  <a:gd name="T38" fmla="*/ 290 w 404"/>
                  <a:gd name="T39" fmla="*/ 189 h 332"/>
                  <a:gd name="T40" fmla="*/ 290 w 404"/>
                  <a:gd name="T41" fmla="*/ 182 h 33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04" h="332">
                    <a:moveTo>
                      <a:pt x="290" y="182"/>
                    </a:moveTo>
                    <a:lnTo>
                      <a:pt x="139" y="182"/>
                    </a:lnTo>
                    <a:lnTo>
                      <a:pt x="178" y="183"/>
                    </a:lnTo>
                    <a:lnTo>
                      <a:pt x="207" y="184"/>
                    </a:lnTo>
                    <a:lnTo>
                      <a:pt x="234" y="185"/>
                    </a:lnTo>
                    <a:lnTo>
                      <a:pt x="249" y="187"/>
                    </a:lnTo>
                    <a:lnTo>
                      <a:pt x="258" y="192"/>
                    </a:lnTo>
                    <a:lnTo>
                      <a:pt x="263" y="203"/>
                    </a:lnTo>
                    <a:lnTo>
                      <a:pt x="265" y="208"/>
                    </a:lnTo>
                    <a:lnTo>
                      <a:pt x="270" y="222"/>
                    </a:lnTo>
                    <a:lnTo>
                      <a:pt x="270" y="226"/>
                    </a:lnTo>
                    <a:lnTo>
                      <a:pt x="271" y="228"/>
                    </a:lnTo>
                    <a:lnTo>
                      <a:pt x="272" y="230"/>
                    </a:lnTo>
                    <a:lnTo>
                      <a:pt x="275" y="229"/>
                    </a:lnTo>
                    <a:lnTo>
                      <a:pt x="292" y="227"/>
                    </a:lnTo>
                    <a:lnTo>
                      <a:pt x="293" y="226"/>
                    </a:lnTo>
                    <a:lnTo>
                      <a:pt x="293" y="222"/>
                    </a:lnTo>
                    <a:lnTo>
                      <a:pt x="292" y="215"/>
                    </a:lnTo>
                    <a:lnTo>
                      <a:pt x="291" y="202"/>
                    </a:lnTo>
                    <a:lnTo>
                      <a:pt x="290" y="189"/>
                    </a:lnTo>
                    <a:lnTo>
                      <a:pt x="290" y="182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8" name="Freeform 239">
                <a:extLst>
                  <a:ext uri="{FF2B5EF4-FFF2-40B4-BE49-F238E27FC236}">
                    <a16:creationId xmlns:a16="http://schemas.microsoft.com/office/drawing/2014/main" id="{0CBB7562-C3A7-4DCF-90EF-C4915EE30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273 w 404"/>
                  <a:gd name="T1" fmla="*/ 119 h 332"/>
                  <a:gd name="T2" fmla="*/ 270 w 404"/>
                  <a:gd name="T3" fmla="*/ 119 h 332"/>
                  <a:gd name="T4" fmla="*/ 269 w 404"/>
                  <a:gd name="T5" fmla="*/ 120 h 332"/>
                  <a:gd name="T6" fmla="*/ 268 w 404"/>
                  <a:gd name="T7" fmla="*/ 122 h 332"/>
                  <a:gd name="T8" fmla="*/ 266 w 404"/>
                  <a:gd name="T9" fmla="*/ 130 h 332"/>
                  <a:gd name="T10" fmla="*/ 263 w 404"/>
                  <a:gd name="T11" fmla="*/ 140 h 332"/>
                  <a:gd name="T12" fmla="*/ 261 w 404"/>
                  <a:gd name="T13" fmla="*/ 145 h 332"/>
                  <a:gd name="T14" fmla="*/ 255 w 404"/>
                  <a:gd name="T15" fmla="*/ 159 h 332"/>
                  <a:gd name="T16" fmla="*/ 246 w 404"/>
                  <a:gd name="T17" fmla="*/ 163 h 332"/>
                  <a:gd name="T18" fmla="*/ 231 w 404"/>
                  <a:gd name="T19" fmla="*/ 165 h 332"/>
                  <a:gd name="T20" fmla="*/ 214 w 404"/>
                  <a:gd name="T21" fmla="*/ 166 h 332"/>
                  <a:gd name="T22" fmla="*/ 139 w 404"/>
                  <a:gd name="T23" fmla="*/ 168 h 332"/>
                  <a:gd name="T24" fmla="*/ 290 w 404"/>
                  <a:gd name="T25" fmla="*/ 168 h 332"/>
                  <a:gd name="T26" fmla="*/ 290 w 404"/>
                  <a:gd name="T27" fmla="*/ 149 h 332"/>
                  <a:gd name="T28" fmla="*/ 291 w 404"/>
                  <a:gd name="T29" fmla="*/ 133 h 332"/>
                  <a:gd name="T30" fmla="*/ 291 w 404"/>
                  <a:gd name="T31" fmla="*/ 123 h 332"/>
                  <a:gd name="T32" fmla="*/ 291 w 404"/>
                  <a:gd name="T33" fmla="*/ 121 h 332"/>
                  <a:gd name="T34" fmla="*/ 290 w 404"/>
                  <a:gd name="T35" fmla="*/ 119 h 332"/>
                  <a:gd name="T36" fmla="*/ 287 w 404"/>
                  <a:gd name="T37" fmla="*/ 119 h 332"/>
                  <a:gd name="T38" fmla="*/ 273 w 404"/>
                  <a:gd name="T39" fmla="*/ 119 h 33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04" h="332">
                    <a:moveTo>
                      <a:pt x="273" y="119"/>
                    </a:moveTo>
                    <a:lnTo>
                      <a:pt x="270" y="119"/>
                    </a:lnTo>
                    <a:lnTo>
                      <a:pt x="269" y="120"/>
                    </a:lnTo>
                    <a:lnTo>
                      <a:pt x="268" y="122"/>
                    </a:lnTo>
                    <a:lnTo>
                      <a:pt x="266" y="130"/>
                    </a:lnTo>
                    <a:lnTo>
                      <a:pt x="263" y="140"/>
                    </a:lnTo>
                    <a:lnTo>
                      <a:pt x="261" y="145"/>
                    </a:lnTo>
                    <a:lnTo>
                      <a:pt x="255" y="159"/>
                    </a:lnTo>
                    <a:lnTo>
                      <a:pt x="246" y="163"/>
                    </a:lnTo>
                    <a:lnTo>
                      <a:pt x="231" y="165"/>
                    </a:lnTo>
                    <a:lnTo>
                      <a:pt x="214" y="166"/>
                    </a:lnTo>
                    <a:lnTo>
                      <a:pt x="139" y="168"/>
                    </a:lnTo>
                    <a:lnTo>
                      <a:pt x="290" y="168"/>
                    </a:lnTo>
                    <a:lnTo>
                      <a:pt x="290" y="149"/>
                    </a:lnTo>
                    <a:lnTo>
                      <a:pt x="291" y="133"/>
                    </a:lnTo>
                    <a:lnTo>
                      <a:pt x="291" y="123"/>
                    </a:lnTo>
                    <a:lnTo>
                      <a:pt x="291" y="121"/>
                    </a:lnTo>
                    <a:lnTo>
                      <a:pt x="290" y="119"/>
                    </a:lnTo>
                    <a:lnTo>
                      <a:pt x="287" y="119"/>
                    </a:lnTo>
                    <a:lnTo>
                      <a:pt x="273" y="119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9" name="Freeform 240">
                <a:extLst>
                  <a:ext uri="{FF2B5EF4-FFF2-40B4-BE49-F238E27FC236}">
                    <a16:creationId xmlns:a16="http://schemas.microsoft.com/office/drawing/2014/main" id="{5638401F-AED0-4644-82AE-EC1A72538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380 w 404"/>
                  <a:gd name="T1" fmla="*/ 17 h 332"/>
                  <a:gd name="T2" fmla="*/ 140 w 404"/>
                  <a:gd name="T3" fmla="*/ 17 h 332"/>
                  <a:gd name="T4" fmla="*/ 216 w 404"/>
                  <a:gd name="T5" fmla="*/ 18 h 332"/>
                  <a:gd name="T6" fmla="*/ 261 w 404"/>
                  <a:gd name="T7" fmla="*/ 19 h 332"/>
                  <a:gd name="T8" fmla="*/ 289 w 404"/>
                  <a:gd name="T9" fmla="*/ 21 h 332"/>
                  <a:gd name="T10" fmla="*/ 304 w 404"/>
                  <a:gd name="T11" fmla="*/ 24 h 332"/>
                  <a:gd name="T12" fmla="*/ 317 w 404"/>
                  <a:gd name="T13" fmla="*/ 29 h 332"/>
                  <a:gd name="T14" fmla="*/ 328 w 404"/>
                  <a:gd name="T15" fmla="*/ 35 h 332"/>
                  <a:gd name="T16" fmla="*/ 338 w 404"/>
                  <a:gd name="T17" fmla="*/ 43 h 332"/>
                  <a:gd name="T18" fmla="*/ 353 w 404"/>
                  <a:gd name="T19" fmla="*/ 56 h 332"/>
                  <a:gd name="T20" fmla="*/ 366 w 404"/>
                  <a:gd name="T21" fmla="*/ 68 h 332"/>
                  <a:gd name="T22" fmla="*/ 376 w 404"/>
                  <a:gd name="T23" fmla="*/ 78 h 332"/>
                  <a:gd name="T24" fmla="*/ 383 w 404"/>
                  <a:gd name="T25" fmla="*/ 85 h 332"/>
                  <a:gd name="T26" fmla="*/ 385 w 404"/>
                  <a:gd name="T27" fmla="*/ 88 h 332"/>
                  <a:gd name="T28" fmla="*/ 386 w 404"/>
                  <a:gd name="T29" fmla="*/ 89 h 332"/>
                  <a:gd name="T30" fmla="*/ 388 w 404"/>
                  <a:gd name="T31" fmla="*/ 89 h 332"/>
                  <a:gd name="T32" fmla="*/ 401 w 404"/>
                  <a:gd name="T33" fmla="*/ 85 h 332"/>
                  <a:gd name="T34" fmla="*/ 402 w 404"/>
                  <a:gd name="T35" fmla="*/ 85 h 332"/>
                  <a:gd name="T36" fmla="*/ 403 w 404"/>
                  <a:gd name="T37" fmla="*/ 84 h 332"/>
                  <a:gd name="T38" fmla="*/ 402 w 404"/>
                  <a:gd name="T39" fmla="*/ 82 h 332"/>
                  <a:gd name="T40" fmla="*/ 396 w 404"/>
                  <a:gd name="T41" fmla="*/ 65 h 332"/>
                  <a:gd name="T42" fmla="*/ 387 w 404"/>
                  <a:gd name="T43" fmla="*/ 39 h 332"/>
                  <a:gd name="T44" fmla="*/ 380 w 404"/>
                  <a:gd name="T45" fmla="*/ 17 h 3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04" h="332">
                    <a:moveTo>
                      <a:pt x="380" y="17"/>
                    </a:moveTo>
                    <a:lnTo>
                      <a:pt x="140" y="17"/>
                    </a:lnTo>
                    <a:lnTo>
                      <a:pt x="216" y="18"/>
                    </a:lnTo>
                    <a:lnTo>
                      <a:pt x="261" y="19"/>
                    </a:lnTo>
                    <a:lnTo>
                      <a:pt x="289" y="21"/>
                    </a:lnTo>
                    <a:lnTo>
                      <a:pt x="304" y="24"/>
                    </a:lnTo>
                    <a:lnTo>
                      <a:pt x="317" y="29"/>
                    </a:lnTo>
                    <a:lnTo>
                      <a:pt x="328" y="35"/>
                    </a:lnTo>
                    <a:lnTo>
                      <a:pt x="338" y="43"/>
                    </a:lnTo>
                    <a:lnTo>
                      <a:pt x="353" y="56"/>
                    </a:lnTo>
                    <a:lnTo>
                      <a:pt x="366" y="68"/>
                    </a:lnTo>
                    <a:lnTo>
                      <a:pt x="376" y="78"/>
                    </a:lnTo>
                    <a:lnTo>
                      <a:pt x="383" y="85"/>
                    </a:lnTo>
                    <a:lnTo>
                      <a:pt x="385" y="88"/>
                    </a:lnTo>
                    <a:lnTo>
                      <a:pt x="386" y="89"/>
                    </a:lnTo>
                    <a:lnTo>
                      <a:pt x="388" y="89"/>
                    </a:lnTo>
                    <a:lnTo>
                      <a:pt x="401" y="85"/>
                    </a:lnTo>
                    <a:lnTo>
                      <a:pt x="402" y="85"/>
                    </a:lnTo>
                    <a:lnTo>
                      <a:pt x="403" y="84"/>
                    </a:lnTo>
                    <a:lnTo>
                      <a:pt x="402" y="82"/>
                    </a:lnTo>
                    <a:lnTo>
                      <a:pt x="396" y="65"/>
                    </a:lnTo>
                    <a:lnTo>
                      <a:pt x="387" y="39"/>
                    </a:lnTo>
                    <a:lnTo>
                      <a:pt x="380" y="17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0" name="Freeform 241">
                <a:extLst>
                  <a:ext uri="{FF2B5EF4-FFF2-40B4-BE49-F238E27FC236}">
                    <a16:creationId xmlns:a16="http://schemas.microsoft.com/office/drawing/2014/main" id="{1522707B-EB1E-452C-946E-ADCA265F89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374 w 404"/>
                  <a:gd name="T1" fmla="*/ 0 h 332"/>
                  <a:gd name="T2" fmla="*/ 329 w 404"/>
                  <a:gd name="T3" fmla="*/ 1 h 332"/>
                  <a:gd name="T4" fmla="*/ 106 w 404"/>
                  <a:gd name="T5" fmla="*/ 1 h 332"/>
                  <a:gd name="T6" fmla="*/ 375 w 404"/>
                  <a:gd name="T7" fmla="*/ 1 h 332"/>
                  <a:gd name="T8" fmla="*/ 374 w 404"/>
                  <a:gd name="T9" fmla="*/ 0 h 3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4" h="332">
                    <a:moveTo>
                      <a:pt x="374" y="0"/>
                    </a:moveTo>
                    <a:lnTo>
                      <a:pt x="329" y="1"/>
                    </a:lnTo>
                    <a:lnTo>
                      <a:pt x="106" y="1"/>
                    </a:lnTo>
                    <a:lnTo>
                      <a:pt x="375" y="1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4" name="Group 242">
              <a:extLst>
                <a:ext uri="{FF2B5EF4-FFF2-40B4-BE49-F238E27FC236}">
                  <a16:creationId xmlns:a16="http://schemas.microsoft.com/office/drawing/2014/main" id="{8A388D27-A7DE-4CCB-8621-E937ADC2CF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" y="1145"/>
              <a:ext cx="460" cy="332"/>
              <a:chOff x="414" y="1145"/>
              <a:chExt cx="460" cy="332"/>
            </a:xfrm>
          </p:grpSpPr>
          <p:sp>
            <p:nvSpPr>
              <p:cNvPr id="9267" name="Freeform 243">
                <a:extLst>
                  <a:ext uri="{FF2B5EF4-FFF2-40B4-BE49-F238E27FC236}">
                    <a16:creationId xmlns:a16="http://schemas.microsoft.com/office/drawing/2014/main" id="{438B3D3D-DE49-4657-97C9-27F1D6467B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191 w 460"/>
                  <a:gd name="T1" fmla="*/ 313 h 332"/>
                  <a:gd name="T2" fmla="*/ 0 w 460"/>
                  <a:gd name="T3" fmla="*/ 313 h 332"/>
                  <a:gd name="T4" fmla="*/ 0 w 460"/>
                  <a:gd name="T5" fmla="*/ 331 h 332"/>
                  <a:gd name="T6" fmla="*/ 5 w 460"/>
                  <a:gd name="T7" fmla="*/ 331 h 332"/>
                  <a:gd name="T8" fmla="*/ 28 w 460"/>
                  <a:gd name="T9" fmla="*/ 330 h 332"/>
                  <a:gd name="T10" fmla="*/ 53 w 460"/>
                  <a:gd name="T11" fmla="*/ 330 h 332"/>
                  <a:gd name="T12" fmla="*/ 191 w 460"/>
                  <a:gd name="T13" fmla="*/ 329 h 332"/>
                  <a:gd name="T14" fmla="*/ 191 w 460"/>
                  <a:gd name="T15" fmla="*/ 314 h 332"/>
                  <a:gd name="T16" fmla="*/ 191 w 460"/>
                  <a:gd name="T17" fmla="*/ 313 h 3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0" h="332">
                    <a:moveTo>
                      <a:pt x="191" y="313"/>
                    </a:moveTo>
                    <a:lnTo>
                      <a:pt x="0" y="313"/>
                    </a:lnTo>
                    <a:lnTo>
                      <a:pt x="0" y="331"/>
                    </a:lnTo>
                    <a:lnTo>
                      <a:pt x="5" y="331"/>
                    </a:lnTo>
                    <a:lnTo>
                      <a:pt x="28" y="330"/>
                    </a:lnTo>
                    <a:lnTo>
                      <a:pt x="53" y="330"/>
                    </a:lnTo>
                    <a:lnTo>
                      <a:pt x="191" y="329"/>
                    </a:lnTo>
                    <a:lnTo>
                      <a:pt x="191" y="314"/>
                    </a:lnTo>
                    <a:lnTo>
                      <a:pt x="191" y="313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Freeform 244">
                <a:extLst>
                  <a:ext uri="{FF2B5EF4-FFF2-40B4-BE49-F238E27FC236}">
                    <a16:creationId xmlns:a16="http://schemas.microsoft.com/office/drawing/2014/main" id="{5095E296-C650-44A2-A582-3E097CF74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191 w 460"/>
                  <a:gd name="T1" fmla="*/ 329 h 332"/>
                  <a:gd name="T2" fmla="*/ 92 w 460"/>
                  <a:gd name="T3" fmla="*/ 329 h 332"/>
                  <a:gd name="T4" fmla="*/ 134 w 460"/>
                  <a:gd name="T5" fmla="*/ 330 h 332"/>
                  <a:gd name="T6" fmla="*/ 160 w 460"/>
                  <a:gd name="T7" fmla="*/ 330 h 332"/>
                  <a:gd name="T8" fmla="*/ 184 w 460"/>
                  <a:gd name="T9" fmla="*/ 331 h 332"/>
                  <a:gd name="T10" fmla="*/ 191 w 460"/>
                  <a:gd name="T11" fmla="*/ 331 h 332"/>
                  <a:gd name="T12" fmla="*/ 191 w 460"/>
                  <a:gd name="T13" fmla="*/ 330 h 332"/>
                  <a:gd name="T14" fmla="*/ 191 w 460"/>
                  <a:gd name="T15" fmla="*/ 329 h 3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60" h="332">
                    <a:moveTo>
                      <a:pt x="191" y="329"/>
                    </a:moveTo>
                    <a:lnTo>
                      <a:pt x="92" y="329"/>
                    </a:lnTo>
                    <a:lnTo>
                      <a:pt x="134" y="330"/>
                    </a:lnTo>
                    <a:lnTo>
                      <a:pt x="160" y="330"/>
                    </a:lnTo>
                    <a:lnTo>
                      <a:pt x="184" y="331"/>
                    </a:lnTo>
                    <a:lnTo>
                      <a:pt x="191" y="331"/>
                    </a:lnTo>
                    <a:lnTo>
                      <a:pt x="191" y="330"/>
                    </a:lnTo>
                    <a:lnTo>
                      <a:pt x="191" y="329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Freeform 245">
                <a:extLst>
                  <a:ext uri="{FF2B5EF4-FFF2-40B4-BE49-F238E27FC236}">
                    <a16:creationId xmlns:a16="http://schemas.microsoft.com/office/drawing/2014/main" id="{FF5426F3-D88B-4623-A69D-A6A76F0C06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265 w 460"/>
                  <a:gd name="T1" fmla="*/ 181 h 332"/>
                  <a:gd name="T2" fmla="*/ 146 w 460"/>
                  <a:gd name="T3" fmla="*/ 181 h 332"/>
                  <a:gd name="T4" fmla="*/ 172 w 460"/>
                  <a:gd name="T5" fmla="*/ 183 h 332"/>
                  <a:gd name="T6" fmla="*/ 192 w 460"/>
                  <a:gd name="T7" fmla="*/ 189 h 332"/>
                  <a:gd name="T8" fmla="*/ 208 w 460"/>
                  <a:gd name="T9" fmla="*/ 198 h 332"/>
                  <a:gd name="T10" fmla="*/ 222 w 460"/>
                  <a:gd name="T11" fmla="*/ 208 h 332"/>
                  <a:gd name="T12" fmla="*/ 232 w 460"/>
                  <a:gd name="T13" fmla="*/ 217 h 332"/>
                  <a:gd name="T14" fmla="*/ 246 w 460"/>
                  <a:gd name="T15" fmla="*/ 231 h 332"/>
                  <a:gd name="T16" fmla="*/ 259 w 460"/>
                  <a:gd name="T17" fmla="*/ 244 h 332"/>
                  <a:gd name="T18" fmla="*/ 266 w 460"/>
                  <a:gd name="T19" fmla="*/ 251 h 332"/>
                  <a:gd name="T20" fmla="*/ 274 w 460"/>
                  <a:gd name="T21" fmla="*/ 260 h 332"/>
                  <a:gd name="T22" fmla="*/ 304 w 460"/>
                  <a:gd name="T23" fmla="*/ 295 h 332"/>
                  <a:gd name="T24" fmla="*/ 313 w 460"/>
                  <a:gd name="T25" fmla="*/ 304 h 332"/>
                  <a:gd name="T26" fmla="*/ 319 w 460"/>
                  <a:gd name="T27" fmla="*/ 310 h 332"/>
                  <a:gd name="T28" fmla="*/ 335 w 460"/>
                  <a:gd name="T29" fmla="*/ 326 h 332"/>
                  <a:gd name="T30" fmla="*/ 342 w 460"/>
                  <a:gd name="T31" fmla="*/ 331 h 332"/>
                  <a:gd name="T32" fmla="*/ 367 w 460"/>
                  <a:gd name="T33" fmla="*/ 330 h 332"/>
                  <a:gd name="T34" fmla="*/ 383 w 460"/>
                  <a:gd name="T35" fmla="*/ 330 h 332"/>
                  <a:gd name="T36" fmla="*/ 459 w 460"/>
                  <a:gd name="T37" fmla="*/ 329 h 332"/>
                  <a:gd name="T38" fmla="*/ 459 w 460"/>
                  <a:gd name="T39" fmla="*/ 314 h 332"/>
                  <a:gd name="T40" fmla="*/ 458 w 460"/>
                  <a:gd name="T41" fmla="*/ 313 h 332"/>
                  <a:gd name="T42" fmla="*/ 453 w 460"/>
                  <a:gd name="T43" fmla="*/ 313 h 332"/>
                  <a:gd name="T44" fmla="*/ 439 w 460"/>
                  <a:gd name="T45" fmla="*/ 313 h 332"/>
                  <a:gd name="T46" fmla="*/ 426 w 460"/>
                  <a:gd name="T47" fmla="*/ 311 h 332"/>
                  <a:gd name="T48" fmla="*/ 414 w 460"/>
                  <a:gd name="T49" fmla="*/ 309 h 332"/>
                  <a:gd name="T50" fmla="*/ 403 w 460"/>
                  <a:gd name="T51" fmla="*/ 305 h 332"/>
                  <a:gd name="T52" fmla="*/ 388 w 460"/>
                  <a:gd name="T53" fmla="*/ 294 h 332"/>
                  <a:gd name="T54" fmla="*/ 369 w 460"/>
                  <a:gd name="T55" fmla="*/ 277 h 332"/>
                  <a:gd name="T56" fmla="*/ 351 w 460"/>
                  <a:gd name="T57" fmla="*/ 261 h 332"/>
                  <a:gd name="T58" fmla="*/ 342 w 460"/>
                  <a:gd name="T59" fmla="*/ 251 h 332"/>
                  <a:gd name="T60" fmla="*/ 330 w 460"/>
                  <a:gd name="T61" fmla="*/ 241 h 332"/>
                  <a:gd name="T62" fmla="*/ 311 w 460"/>
                  <a:gd name="T63" fmla="*/ 222 h 332"/>
                  <a:gd name="T64" fmla="*/ 291 w 460"/>
                  <a:gd name="T65" fmla="*/ 203 h 332"/>
                  <a:gd name="T66" fmla="*/ 278 w 460"/>
                  <a:gd name="T67" fmla="*/ 192 h 332"/>
                  <a:gd name="T68" fmla="*/ 272 w 460"/>
                  <a:gd name="T69" fmla="*/ 187 h 332"/>
                  <a:gd name="T70" fmla="*/ 265 w 460"/>
                  <a:gd name="T71" fmla="*/ 181 h 3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60" h="332">
                    <a:moveTo>
                      <a:pt x="265" y="181"/>
                    </a:moveTo>
                    <a:lnTo>
                      <a:pt x="146" y="181"/>
                    </a:lnTo>
                    <a:lnTo>
                      <a:pt x="172" y="183"/>
                    </a:lnTo>
                    <a:lnTo>
                      <a:pt x="192" y="189"/>
                    </a:lnTo>
                    <a:lnTo>
                      <a:pt x="208" y="198"/>
                    </a:lnTo>
                    <a:lnTo>
                      <a:pt x="222" y="208"/>
                    </a:lnTo>
                    <a:lnTo>
                      <a:pt x="232" y="217"/>
                    </a:lnTo>
                    <a:lnTo>
                      <a:pt x="246" y="231"/>
                    </a:lnTo>
                    <a:lnTo>
                      <a:pt x="259" y="244"/>
                    </a:lnTo>
                    <a:lnTo>
                      <a:pt x="266" y="251"/>
                    </a:lnTo>
                    <a:lnTo>
                      <a:pt x="274" y="260"/>
                    </a:lnTo>
                    <a:lnTo>
                      <a:pt x="304" y="295"/>
                    </a:lnTo>
                    <a:lnTo>
                      <a:pt x="313" y="304"/>
                    </a:lnTo>
                    <a:lnTo>
                      <a:pt x="319" y="310"/>
                    </a:lnTo>
                    <a:lnTo>
                      <a:pt x="335" y="326"/>
                    </a:lnTo>
                    <a:lnTo>
                      <a:pt x="342" y="331"/>
                    </a:lnTo>
                    <a:lnTo>
                      <a:pt x="367" y="330"/>
                    </a:lnTo>
                    <a:lnTo>
                      <a:pt x="383" y="330"/>
                    </a:lnTo>
                    <a:lnTo>
                      <a:pt x="459" y="329"/>
                    </a:lnTo>
                    <a:lnTo>
                      <a:pt x="459" y="314"/>
                    </a:lnTo>
                    <a:lnTo>
                      <a:pt x="458" y="313"/>
                    </a:lnTo>
                    <a:lnTo>
                      <a:pt x="453" y="313"/>
                    </a:lnTo>
                    <a:lnTo>
                      <a:pt x="439" y="313"/>
                    </a:lnTo>
                    <a:lnTo>
                      <a:pt x="426" y="311"/>
                    </a:lnTo>
                    <a:lnTo>
                      <a:pt x="414" y="309"/>
                    </a:lnTo>
                    <a:lnTo>
                      <a:pt x="403" y="305"/>
                    </a:lnTo>
                    <a:lnTo>
                      <a:pt x="388" y="294"/>
                    </a:lnTo>
                    <a:lnTo>
                      <a:pt x="369" y="277"/>
                    </a:lnTo>
                    <a:lnTo>
                      <a:pt x="351" y="261"/>
                    </a:lnTo>
                    <a:lnTo>
                      <a:pt x="342" y="251"/>
                    </a:lnTo>
                    <a:lnTo>
                      <a:pt x="330" y="241"/>
                    </a:lnTo>
                    <a:lnTo>
                      <a:pt x="311" y="222"/>
                    </a:lnTo>
                    <a:lnTo>
                      <a:pt x="291" y="203"/>
                    </a:lnTo>
                    <a:lnTo>
                      <a:pt x="278" y="192"/>
                    </a:lnTo>
                    <a:lnTo>
                      <a:pt x="272" y="187"/>
                    </a:lnTo>
                    <a:lnTo>
                      <a:pt x="265" y="181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Freeform 246">
                <a:extLst>
                  <a:ext uri="{FF2B5EF4-FFF2-40B4-BE49-F238E27FC236}">
                    <a16:creationId xmlns:a16="http://schemas.microsoft.com/office/drawing/2014/main" id="{36587196-F562-4216-90F9-4EC75981AF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459 w 460"/>
                  <a:gd name="T1" fmla="*/ 329 h 332"/>
                  <a:gd name="T2" fmla="*/ 399 w 460"/>
                  <a:gd name="T3" fmla="*/ 329 h 332"/>
                  <a:gd name="T4" fmla="*/ 420 w 460"/>
                  <a:gd name="T5" fmla="*/ 330 h 332"/>
                  <a:gd name="T6" fmla="*/ 453 w 460"/>
                  <a:gd name="T7" fmla="*/ 331 h 332"/>
                  <a:gd name="T8" fmla="*/ 458 w 460"/>
                  <a:gd name="T9" fmla="*/ 331 h 332"/>
                  <a:gd name="T10" fmla="*/ 459 w 460"/>
                  <a:gd name="T11" fmla="*/ 329 h 3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60" h="332">
                    <a:moveTo>
                      <a:pt x="459" y="329"/>
                    </a:moveTo>
                    <a:lnTo>
                      <a:pt x="399" y="329"/>
                    </a:lnTo>
                    <a:lnTo>
                      <a:pt x="420" y="330"/>
                    </a:lnTo>
                    <a:lnTo>
                      <a:pt x="453" y="331"/>
                    </a:lnTo>
                    <a:lnTo>
                      <a:pt x="458" y="331"/>
                    </a:lnTo>
                    <a:lnTo>
                      <a:pt x="459" y="329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Freeform 247">
                <a:extLst>
                  <a:ext uri="{FF2B5EF4-FFF2-40B4-BE49-F238E27FC236}">
                    <a16:creationId xmlns:a16="http://schemas.microsoft.com/office/drawing/2014/main" id="{C3E73278-5308-455C-A410-E5D7761581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5 w 460"/>
                  <a:gd name="T1" fmla="*/ 0 h 332"/>
                  <a:gd name="T2" fmla="*/ 2 w 460"/>
                  <a:gd name="T3" fmla="*/ 0 h 332"/>
                  <a:gd name="T4" fmla="*/ 1 w 460"/>
                  <a:gd name="T5" fmla="*/ 0 h 332"/>
                  <a:gd name="T6" fmla="*/ 1 w 460"/>
                  <a:gd name="T7" fmla="*/ 16 h 332"/>
                  <a:gd name="T8" fmla="*/ 2 w 460"/>
                  <a:gd name="T9" fmla="*/ 18 h 332"/>
                  <a:gd name="T10" fmla="*/ 50 w 460"/>
                  <a:gd name="T11" fmla="*/ 18 h 332"/>
                  <a:gd name="T12" fmla="*/ 59 w 460"/>
                  <a:gd name="T13" fmla="*/ 26 h 332"/>
                  <a:gd name="T14" fmla="*/ 60 w 460"/>
                  <a:gd name="T15" fmla="*/ 40 h 332"/>
                  <a:gd name="T16" fmla="*/ 60 w 460"/>
                  <a:gd name="T17" fmla="*/ 53 h 332"/>
                  <a:gd name="T18" fmla="*/ 60 w 460"/>
                  <a:gd name="T19" fmla="*/ 192 h 332"/>
                  <a:gd name="T20" fmla="*/ 60 w 460"/>
                  <a:gd name="T21" fmla="*/ 241 h 332"/>
                  <a:gd name="T22" fmla="*/ 60 w 460"/>
                  <a:gd name="T23" fmla="*/ 263 h 332"/>
                  <a:gd name="T24" fmla="*/ 59 w 460"/>
                  <a:gd name="T25" fmla="*/ 294 h 332"/>
                  <a:gd name="T26" fmla="*/ 59 w 460"/>
                  <a:gd name="T27" fmla="*/ 310 h 332"/>
                  <a:gd name="T28" fmla="*/ 47 w 460"/>
                  <a:gd name="T29" fmla="*/ 313 h 332"/>
                  <a:gd name="T30" fmla="*/ 131 w 460"/>
                  <a:gd name="T31" fmla="*/ 313 h 332"/>
                  <a:gd name="T32" fmla="*/ 126 w 460"/>
                  <a:gd name="T33" fmla="*/ 304 h 332"/>
                  <a:gd name="T34" fmla="*/ 124 w 460"/>
                  <a:gd name="T35" fmla="*/ 295 h 332"/>
                  <a:gd name="T36" fmla="*/ 124 w 460"/>
                  <a:gd name="T37" fmla="*/ 282 h 332"/>
                  <a:gd name="T38" fmla="*/ 124 w 460"/>
                  <a:gd name="T39" fmla="*/ 263 h 332"/>
                  <a:gd name="T40" fmla="*/ 123 w 460"/>
                  <a:gd name="T41" fmla="*/ 241 h 332"/>
                  <a:gd name="T42" fmla="*/ 123 w 460"/>
                  <a:gd name="T43" fmla="*/ 182 h 332"/>
                  <a:gd name="T44" fmla="*/ 133 w 460"/>
                  <a:gd name="T45" fmla="*/ 181 h 332"/>
                  <a:gd name="T46" fmla="*/ 265 w 460"/>
                  <a:gd name="T47" fmla="*/ 181 h 332"/>
                  <a:gd name="T48" fmla="*/ 263 w 460"/>
                  <a:gd name="T49" fmla="*/ 179 h 332"/>
                  <a:gd name="T50" fmla="*/ 246 w 460"/>
                  <a:gd name="T51" fmla="*/ 174 h 332"/>
                  <a:gd name="T52" fmla="*/ 246 w 460"/>
                  <a:gd name="T53" fmla="*/ 174 h 332"/>
                  <a:gd name="T54" fmla="*/ 282 w 460"/>
                  <a:gd name="T55" fmla="*/ 166 h 332"/>
                  <a:gd name="T56" fmla="*/ 141 w 460"/>
                  <a:gd name="T57" fmla="*/ 166 h 332"/>
                  <a:gd name="T58" fmla="*/ 134 w 460"/>
                  <a:gd name="T59" fmla="*/ 166 h 332"/>
                  <a:gd name="T60" fmla="*/ 123 w 460"/>
                  <a:gd name="T61" fmla="*/ 164 h 332"/>
                  <a:gd name="T62" fmla="*/ 123 w 460"/>
                  <a:gd name="T63" fmla="*/ 26 h 332"/>
                  <a:gd name="T64" fmla="*/ 127 w 460"/>
                  <a:gd name="T65" fmla="*/ 20 h 332"/>
                  <a:gd name="T66" fmla="*/ 131 w 460"/>
                  <a:gd name="T67" fmla="*/ 18 h 332"/>
                  <a:gd name="T68" fmla="*/ 138 w 460"/>
                  <a:gd name="T69" fmla="*/ 15 h 332"/>
                  <a:gd name="T70" fmla="*/ 147 w 460"/>
                  <a:gd name="T71" fmla="*/ 14 h 332"/>
                  <a:gd name="T72" fmla="*/ 309 w 460"/>
                  <a:gd name="T73" fmla="*/ 14 h 332"/>
                  <a:gd name="T74" fmla="*/ 285 w 460"/>
                  <a:gd name="T75" fmla="*/ 7 h 332"/>
                  <a:gd name="T76" fmla="*/ 249 w 460"/>
                  <a:gd name="T77" fmla="*/ 2 h 332"/>
                  <a:gd name="T78" fmla="*/ 236 w 460"/>
                  <a:gd name="T79" fmla="*/ 1 h 332"/>
                  <a:gd name="T80" fmla="*/ 92 w 460"/>
                  <a:gd name="T81" fmla="*/ 1 h 332"/>
                  <a:gd name="T82" fmla="*/ 54 w 460"/>
                  <a:gd name="T83" fmla="*/ 1 h 332"/>
                  <a:gd name="T84" fmla="*/ 29 w 460"/>
                  <a:gd name="T85" fmla="*/ 0 h 332"/>
                  <a:gd name="T86" fmla="*/ 5 w 460"/>
                  <a:gd name="T87" fmla="*/ 0 h 3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60" h="332">
                    <a:moveTo>
                      <a:pt x="5" y="0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1" y="16"/>
                    </a:lnTo>
                    <a:lnTo>
                      <a:pt x="2" y="18"/>
                    </a:lnTo>
                    <a:lnTo>
                      <a:pt x="50" y="18"/>
                    </a:lnTo>
                    <a:lnTo>
                      <a:pt x="59" y="26"/>
                    </a:lnTo>
                    <a:lnTo>
                      <a:pt x="60" y="40"/>
                    </a:lnTo>
                    <a:lnTo>
                      <a:pt x="60" y="53"/>
                    </a:lnTo>
                    <a:lnTo>
                      <a:pt x="60" y="192"/>
                    </a:lnTo>
                    <a:lnTo>
                      <a:pt x="60" y="241"/>
                    </a:lnTo>
                    <a:lnTo>
                      <a:pt x="60" y="263"/>
                    </a:lnTo>
                    <a:lnTo>
                      <a:pt x="59" y="294"/>
                    </a:lnTo>
                    <a:lnTo>
                      <a:pt x="59" y="310"/>
                    </a:lnTo>
                    <a:lnTo>
                      <a:pt x="47" y="313"/>
                    </a:lnTo>
                    <a:lnTo>
                      <a:pt x="131" y="313"/>
                    </a:lnTo>
                    <a:lnTo>
                      <a:pt x="126" y="304"/>
                    </a:lnTo>
                    <a:lnTo>
                      <a:pt x="124" y="295"/>
                    </a:lnTo>
                    <a:lnTo>
                      <a:pt x="124" y="282"/>
                    </a:lnTo>
                    <a:lnTo>
                      <a:pt x="124" y="263"/>
                    </a:lnTo>
                    <a:lnTo>
                      <a:pt x="123" y="241"/>
                    </a:lnTo>
                    <a:lnTo>
                      <a:pt x="123" y="182"/>
                    </a:lnTo>
                    <a:lnTo>
                      <a:pt x="133" y="181"/>
                    </a:lnTo>
                    <a:lnTo>
                      <a:pt x="265" y="181"/>
                    </a:lnTo>
                    <a:lnTo>
                      <a:pt x="263" y="179"/>
                    </a:lnTo>
                    <a:lnTo>
                      <a:pt x="246" y="174"/>
                    </a:lnTo>
                    <a:lnTo>
                      <a:pt x="282" y="166"/>
                    </a:lnTo>
                    <a:lnTo>
                      <a:pt x="141" y="166"/>
                    </a:lnTo>
                    <a:lnTo>
                      <a:pt x="134" y="166"/>
                    </a:lnTo>
                    <a:lnTo>
                      <a:pt x="123" y="164"/>
                    </a:lnTo>
                    <a:lnTo>
                      <a:pt x="123" y="26"/>
                    </a:lnTo>
                    <a:lnTo>
                      <a:pt x="127" y="20"/>
                    </a:lnTo>
                    <a:lnTo>
                      <a:pt x="131" y="18"/>
                    </a:lnTo>
                    <a:lnTo>
                      <a:pt x="138" y="15"/>
                    </a:lnTo>
                    <a:lnTo>
                      <a:pt x="147" y="14"/>
                    </a:lnTo>
                    <a:lnTo>
                      <a:pt x="309" y="14"/>
                    </a:lnTo>
                    <a:lnTo>
                      <a:pt x="285" y="7"/>
                    </a:lnTo>
                    <a:lnTo>
                      <a:pt x="249" y="2"/>
                    </a:lnTo>
                    <a:lnTo>
                      <a:pt x="236" y="1"/>
                    </a:lnTo>
                    <a:lnTo>
                      <a:pt x="92" y="1"/>
                    </a:lnTo>
                    <a:lnTo>
                      <a:pt x="54" y="1"/>
                    </a:lnTo>
                    <a:lnTo>
                      <a:pt x="29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2" name="Freeform 248">
                <a:extLst>
                  <a:ext uri="{FF2B5EF4-FFF2-40B4-BE49-F238E27FC236}">
                    <a16:creationId xmlns:a16="http://schemas.microsoft.com/office/drawing/2014/main" id="{479BC402-A9C3-44DF-85C8-3F7284D6D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309 w 460"/>
                  <a:gd name="T1" fmla="*/ 14 h 332"/>
                  <a:gd name="T2" fmla="*/ 155 w 460"/>
                  <a:gd name="T3" fmla="*/ 14 h 332"/>
                  <a:gd name="T4" fmla="*/ 194 w 460"/>
                  <a:gd name="T5" fmla="*/ 16 h 332"/>
                  <a:gd name="T6" fmla="*/ 225 w 460"/>
                  <a:gd name="T7" fmla="*/ 20 h 332"/>
                  <a:gd name="T8" fmla="*/ 250 w 460"/>
                  <a:gd name="T9" fmla="*/ 26 h 332"/>
                  <a:gd name="T10" fmla="*/ 271 w 460"/>
                  <a:gd name="T11" fmla="*/ 36 h 332"/>
                  <a:gd name="T12" fmla="*/ 285 w 460"/>
                  <a:gd name="T13" fmla="*/ 46 h 332"/>
                  <a:gd name="T14" fmla="*/ 296 w 460"/>
                  <a:gd name="T15" fmla="*/ 58 h 332"/>
                  <a:gd name="T16" fmla="*/ 303 w 460"/>
                  <a:gd name="T17" fmla="*/ 73 h 332"/>
                  <a:gd name="T18" fmla="*/ 306 w 460"/>
                  <a:gd name="T19" fmla="*/ 89 h 332"/>
                  <a:gd name="T20" fmla="*/ 300 w 460"/>
                  <a:gd name="T21" fmla="*/ 109 h 332"/>
                  <a:gd name="T22" fmla="*/ 278 w 460"/>
                  <a:gd name="T23" fmla="*/ 135 h 332"/>
                  <a:gd name="T24" fmla="*/ 232 w 460"/>
                  <a:gd name="T25" fmla="*/ 157 h 332"/>
                  <a:gd name="T26" fmla="*/ 155 w 460"/>
                  <a:gd name="T27" fmla="*/ 166 h 332"/>
                  <a:gd name="T28" fmla="*/ 282 w 460"/>
                  <a:gd name="T29" fmla="*/ 166 h 332"/>
                  <a:gd name="T30" fmla="*/ 304 w 460"/>
                  <a:gd name="T31" fmla="*/ 162 h 332"/>
                  <a:gd name="T32" fmla="*/ 344 w 460"/>
                  <a:gd name="T33" fmla="*/ 144 h 332"/>
                  <a:gd name="T34" fmla="*/ 368 w 460"/>
                  <a:gd name="T35" fmla="*/ 118 h 332"/>
                  <a:gd name="T36" fmla="*/ 375 w 460"/>
                  <a:gd name="T37" fmla="*/ 81 h 332"/>
                  <a:gd name="T38" fmla="*/ 373 w 460"/>
                  <a:gd name="T39" fmla="*/ 67 h 332"/>
                  <a:gd name="T40" fmla="*/ 366 w 460"/>
                  <a:gd name="T41" fmla="*/ 53 h 332"/>
                  <a:gd name="T42" fmla="*/ 354 w 460"/>
                  <a:gd name="T43" fmla="*/ 40 h 332"/>
                  <a:gd name="T44" fmla="*/ 339 w 460"/>
                  <a:gd name="T45" fmla="*/ 28 h 332"/>
                  <a:gd name="T46" fmla="*/ 315 w 460"/>
                  <a:gd name="T47" fmla="*/ 16 h 332"/>
                  <a:gd name="T48" fmla="*/ 309 w 460"/>
                  <a:gd name="T49" fmla="*/ 14 h 33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60" h="332">
                    <a:moveTo>
                      <a:pt x="309" y="14"/>
                    </a:moveTo>
                    <a:lnTo>
                      <a:pt x="155" y="14"/>
                    </a:lnTo>
                    <a:lnTo>
                      <a:pt x="194" y="16"/>
                    </a:lnTo>
                    <a:lnTo>
                      <a:pt x="225" y="20"/>
                    </a:lnTo>
                    <a:lnTo>
                      <a:pt x="250" y="26"/>
                    </a:lnTo>
                    <a:lnTo>
                      <a:pt x="271" y="36"/>
                    </a:lnTo>
                    <a:lnTo>
                      <a:pt x="285" y="46"/>
                    </a:lnTo>
                    <a:lnTo>
                      <a:pt x="296" y="58"/>
                    </a:lnTo>
                    <a:lnTo>
                      <a:pt x="303" y="73"/>
                    </a:lnTo>
                    <a:lnTo>
                      <a:pt x="306" y="89"/>
                    </a:lnTo>
                    <a:lnTo>
                      <a:pt x="300" y="109"/>
                    </a:lnTo>
                    <a:lnTo>
                      <a:pt x="278" y="135"/>
                    </a:lnTo>
                    <a:lnTo>
                      <a:pt x="232" y="157"/>
                    </a:lnTo>
                    <a:lnTo>
                      <a:pt x="155" y="166"/>
                    </a:lnTo>
                    <a:lnTo>
                      <a:pt x="282" y="166"/>
                    </a:lnTo>
                    <a:lnTo>
                      <a:pt x="304" y="162"/>
                    </a:lnTo>
                    <a:lnTo>
                      <a:pt x="344" y="144"/>
                    </a:lnTo>
                    <a:lnTo>
                      <a:pt x="368" y="118"/>
                    </a:lnTo>
                    <a:lnTo>
                      <a:pt x="375" y="81"/>
                    </a:lnTo>
                    <a:lnTo>
                      <a:pt x="373" y="67"/>
                    </a:lnTo>
                    <a:lnTo>
                      <a:pt x="366" y="53"/>
                    </a:lnTo>
                    <a:lnTo>
                      <a:pt x="354" y="40"/>
                    </a:lnTo>
                    <a:lnTo>
                      <a:pt x="339" y="28"/>
                    </a:lnTo>
                    <a:lnTo>
                      <a:pt x="315" y="16"/>
                    </a:lnTo>
                    <a:lnTo>
                      <a:pt x="309" y="14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Freeform 249">
                <a:extLst>
                  <a:ext uri="{FF2B5EF4-FFF2-40B4-BE49-F238E27FC236}">
                    <a16:creationId xmlns:a16="http://schemas.microsoft.com/office/drawing/2014/main" id="{24C4128E-058F-4F61-AEE9-6FCAE88BE3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208 w 460"/>
                  <a:gd name="T1" fmla="*/ 0 h 332"/>
                  <a:gd name="T2" fmla="*/ 92 w 460"/>
                  <a:gd name="T3" fmla="*/ 1 h 332"/>
                  <a:gd name="T4" fmla="*/ 236 w 460"/>
                  <a:gd name="T5" fmla="*/ 1 h 332"/>
                  <a:gd name="T6" fmla="*/ 208 w 460"/>
                  <a:gd name="T7" fmla="*/ 0 h 3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0" h="332">
                    <a:moveTo>
                      <a:pt x="208" y="0"/>
                    </a:moveTo>
                    <a:lnTo>
                      <a:pt x="92" y="1"/>
                    </a:lnTo>
                    <a:lnTo>
                      <a:pt x="236" y="1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9245" name="Picture 250">
              <a:extLst>
                <a:ext uri="{FF2B5EF4-FFF2-40B4-BE49-F238E27FC236}">
                  <a16:creationId xmlns:a16="http://schemas.microsoft.com/office/drawing/2014/main" id="{439473BC-FD3A-4FF3-A5EE-A624858953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" y="1145"/>
              <a:ext cx="22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6" name="Picture 251">
              <a:extLst>
                <a:ext uri="{FF2B5EF4-FFF2-40B4-BE49-F238E27FC236}">
                  <a16:creationId xmlns:a16="http://schemas.microsoft.com/office/drawing/2014/main" id="{F02FD8D3-8D21-4EDC-81BC-868332881B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1131"/>
              <a:ext cx="232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oup 252">
              <a:extLst>
                <a:ext uri="{FF2B5EF4-FFF2-40B4-BE49-F238E27FC236}">
                  <a16:creationId xmlns:a16="http://schemas.microsoft.com/office/drawing/2014/main" id="{1AC71CEA-1545-465F-AE38-04E9A2A8D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" y="663"/>
              <a:ext cx="72" cy="210"/>
              <a:chOff x="36" y="663"/>
              <a:chExt cx="72" cy="210"/>
            </a:xfrm>
          </p:grpSpPr>
          <p:sp>
            <p:nvSpPr>
              <p:cNvPr id="9265" name="Freeform 253">
                <a:extLst>
                  <a:ext uri="{FF2B5EF4-FFF2-40B4-BE49-F238E27FC236}">
                    <a16:creationId xmlns:a16="http://schemas.microsoft.com/office/drawing/2014/main" id="{0346F333-9A3C-4DA7-AE5A-06A004FF9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" y="663"/>
                <a:ext cx="72" cy="210"/>
              </a:xfrm>
              <a:custGeom>
                <a:avLst/>
                <a:gdLst>
                  <a:gd name="T0" fmla="*/ 71 w 72"/>
                  <a:gd name="T1" fmla="*/ 202 h 210"/>
                  <a:gd name="T2" fmla="*/ 1 w 72"/>
                  <a:gd name="T3" fmla="*/ 202 h 210"/>
                  <a:gd name="T4" fmla="*/ 1 w 72"/>
                  <a:gd name="T5" fmla="*/ 209 h 210"/>
                  <a:gd name="T6" fmla="*/ 71 w 72"/>
                  <a:gd name="T7" fmla="*/ 209 h 210"/>
                  <a:gd name="T8" fmla="*/ 71 w 72"/>
                  <a:gd name="T9" fmla="*/ 202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210">
                    <a:moveTo>
                      <a:pt x="71" y="202"/>
                    </a:moveTo>
                    <a:lnTo>
                      <a:pt x="1" y="202"/>
                    </a:lnTo>
                    <a:lnTo>
                      <a:pt x="1" y="209"/>
                    </a:lnTo>
                    <a:lnTo>
                      <a:pt x="71" y="209"/>
                    </a:lnTo>
                    <a:lnTo>
                      <a:pt x="71" y="202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Freeform 254">
                <a:extLst>
                  <a:ext uri="{FF2B5EF4-FFF2-40B4-BE49-F238E27FC236}">
                    <a16:creationId xmlns:a16="http://schemas.microsoft.com/office/drawing/2014/main" id="{1F30645C-C705-49D8-BD86-6C2A13DA2E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" y="663"/>
                <a:ext cx="72" cy="210"/>
              </a:xfrm>
              <a:custGeom>
                <a:avLst/>
                <a:gdLst>
                  <a:gd name="T0" fmla="*/ 46 w 72"/>
                  <a:gd name="T1" fmla="*/ 0 h 210"/>
                  <a:gd name="T2" fmla="*/ 40 w 72"/>
                  <a:gd name="T3" fmla="*/ 0 h 210"/>
                  <a:gd name="T4" fmla="*/ 32 w 72"/>
                  <a:gd name="T5" fmla="*/ 4 h 210"/>
                  <a:gd name="T6" fmla="*/ 23 w 72"/>
                  <a:gd name="T7" fmla="*/ 7 h 210"/>
                  <a:gd name="T8" fmla="*/ 12 w 72"/>
                  <a:gd name="T9" fmla="*/ 9 h 210"/>
                  <a:gd name="T10" fmla="*/ 0 w 72"/>
                  <a:gd name="T11" fmla="*/ 10 h 210"/>
                  <a:gd name="T12" fmla="*/ 0 w 72"/>
                  <a:gd name="T13" fmla="*/ 17 h 210"/>
                  <a:gd name="T14" fmla="*/ 14 w 72"/>
                  <a:gd name="T15" fmla="*/ 17 h 210"/>
                  <a:gd name="T16" fmla="*/ 18 w 72"/>
                  <a:gd name="T17" fmla="*/ 19 h 210"/>
                  <a:gd name="T18" fmla="*/ 23 w 72"/>
                  <a:gd name="T19" fmla="*/ 23 h 210"/>
                  <a:gd name="T20" fmla="*/ 25 w 72"/>
                  <a:gd name="T21" fmla="*/ 26 h 210"/>
                  <a:gd name="T22" fmla="*/ 25 w 72"/>
                  <a:gd name="T23" fmla="*/ 32 h 210"/>
                  <a:gd name="T24" fmla="*/ 25 w 72"/>
                  <a:gd name="T25" fmla="*/ 188 h 210"/>
                  <a:gd name="T26" fmla="*/ 24 w 72"/>
                  <a:gd name="T27" fmla="*/ 194 h 210"/>
                  <a:gd name="T28" fmla="*/ 23 w 72"/>
                  <a:gd name="T29" fmla="*/ 197 h 210"/>
                  <a:gd name="T30" fmla="*/ 19 w 72"/>
                  <a:gd name="T31" fmla="*/ 201 h 210"/>
                  <a:gd name="T32" fmla="*/ 14 w 72"/>
                  <a:gd name="T33" fmla="*/ 202 h 210"/>
                  <a:gd name="T34" fmla="*/ 59 w 72"/>
                  <a:gd name="T35" fmla="*/ 202 h 210"/>
                  <a:gd name="T36" fmla="*/ 54 w 72"/>
                  <a:gd name="T37" fmla="*/ 201 h 210"/>
                  <a:gd name="T38" fmla="*/ 49 w 72"/>
                  <a:gd name="T39" fmla="*/ 197 h 210"/>
                  <a:gd name="T40" fmla="*/ 47 w 72"/>
                  <a:gd name="T41" fmla="*/ 195 h 210"/>
                  <a:gd name="T42" fmla="*/ 47 w 72"/>
                  <a:gd name="T43" fmla="*/ 188 h 210"/>
                  <a:gd name="T44" fmla="*/ 46 w 72"/>
                  <a:gd name="T45" fmla="*/ 0 h 2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72" h="210">
                    <a:moveTo>
                      <a:pt x="46" y="0"/>
                    </a:moveTo>
                    <a:lnTo>
                      <a:pt x="40" y="0"/>
                    </a:lnTo>
                    <a:lnTo>
                      <a:pt x="32" y="4"/>
                    </a:lnTo>
                    <a:lnTo>
                      <a:pt x="23" y="7"/>
                    </a:lnTo>
                    <a:lnTo>
                      <a:pt x="12" y="9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14" y="17"/>
                    </a:lnTo>
                    <a:lnTo>
                      <a:pt x="18" y="19"/>
                    </a:lnTo>
                    <a:lnTo>
                      <a:pt x="23" y="23"/>
                    </a:lnTo>
                    <a:lnTo>
                      <a:pt x="25" y="26"/>
                    </a:lnTo>
                    <a:lnTo>
                      <a:pt x="25" y="32"/>
                    </a:lnTo>
                    <a:lnTo>
                      <a:pt x="25" y="188"/>
                    </a:lnTo>
                    <a:lnTo>
                      <a:pt x="24" y="194"/>
                    </a:lnTo>
                    <a:lnTo>
                      <a:pt x="23" y="197"/>
                    </a:lnTo>
                    <a:lnTo>
                      <a:pt x="19" y="201"/>
                    </a:lnTo>
                    <a:lnTo>
                      <a:pt x="14" y="202"/>
                    </a:lnTo>
                    <a:lnTo>
                      <a:pt x="59" y="202"/>
                    </a:lnTo>
                    <a:lnTo>
                      <a:pt x="54" y="201"/>
                    </a:lnTo>
                    <a:lnTo>
                      <a:pt x="49" y="197"/>
                    </a:lnTo>
                    <a:lnTo>
                      <a:pt x="47" y="195"/>
                    </a:lnTo>
                    <a:lnTo>
                      <a:pt x="47" y="18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9248" name="Picture 255">
              <a:extLst>
                <a:ext uri="{FF2B5EF4-FFF2-40B4-BE49-F238E27FC236}">
                  <a16:creationId xmlns:a16="http://schemas.microsoft.com/office/drawing/2014/main" id="{6819CE64-AF0C-4250-95DE-6E62684617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" y="663"/>
              <a:ext cx="14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9" name="Picture 256">
              <a:extLst>
                <a:ext uri="{FF2B5EF4-FFF2-40B4-BE49-F238E27FC236}">
                  <a16:creationId xmlns:a16="http://schemas.microsoft.com/office/drawing/2014/main" id="{DDFD2187-E0A4-48C2-B761-CF1CD002B6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" y="668"/>
              <a:ext cx="1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0" name="Picture 257">
              <a:extLst>
                <a:ext uri="{FF2B5EF4-FFF2-40B4-BE49-F238E27FC236}">
                  <a16:creationId xmlns:a16="http://schemas.microsoft.com/office/drawing/2014/main" id="{F2EE5D12-AD79-43EF-9E60-0711F0236B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" y="668"/>
              <a:ext cx="1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1" name="Picture 258">
              <a:extLst>
                <a:ext uri="{FF2B5EF4-FFF2-40B4-BE49-F238E27FC236}">
                  <a16:creationId xmlns:a16="http://schemas.microsoft.com/office/drawing/2014/main" id="{258CE09E-9EAF-4292-B181-036CF824AE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" y="690"/>
              <a:ext cx="1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2" name="Picture 259">
              <a:extLst>
                <a:ext uri="{FF2B5EF4-FFF2-40B4-BE49-F238E27FC236}">
                  <a16:creationId xmlns:a16="http://schemas.microsoft.com/office/drawing/2014/main" id="{33CFFC52-78D2-4EAC-8113-E6563BF6E6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" y="690"/>
              <a:ext cx="1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3" name="Picture 260">
              <a:extLst>
                <a:ext uri="{FF2B5EF4-FFF2-40B4-BE49-F238E27FC236}">
                  <a16:creationId xmlns:a16="http://schemas.microsoft.com/office/drawing/2014/main" id="{818C9BA5-C6C4-4618-88DB-8E7E05F85B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" y="690"/>
              <a:ext cx="1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4" name="Picture 261">
              <a:extLst>
                <a:ext uri="{FF2B5EF4-FFF2-40B4-BE49-F238E27FC236}">
                  <a16:creationId xmlns:a16="http://schemas.microsoft.com/office/drawing/2014/main" id="{C36A2D6F-8697-47DB-BA61-77C579DF39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0" y="690"/>
              <a:ext cx="14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55" name="Group 262">
              <a:extLst>
                <a:ext uri="{FF2B5EF4-FFF2-40B4-BE49-F238E27FC236}">
                  <a16:creationId xmlns:a16="http://schemas.microsoft.com/office/drawing/2014/main" id="{92B22D6D-79C3-4765-996E-B2AA5E1A8E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3" y="0"/>
              <a:ext cx="617" cy="778"/>
              <a:chOff x="1133" y="0"/>
              <a:chExt cx="617" cy="778"/>
            </a:xfrm>
          </p:grpSpPr>
          <p:sp>
            <p:nvSpPr>
              <p:cNvPr id="9261" name="Freeform 263">
                <a:extLst>
                  <a:ext uri="{FF2B5EF4-FFF2-40B4-BE49-F238E27FC236}">
                    <a16:creationId xmlns:a16="http://schemas.microsoft.com/office/drawing/2014/main" id="{2FD621F7-D37F-4393-8D77-71349D9D1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0"/>
                <a:ext cx="617" cy="778"/>
              </a:xfrm>
              <a:custGeom>
                <a:avLst/>
                <a:gdLst>
                  <a:gd name="T0" fmla="*/ 432 w 617"/>
                  <a:gd name="T1" fmla="*/ 0 h 778"/>
                  <a:gd name="T2" fmla="*/ 355 w 617"/>
                  <a:gd name="T3" fmla="*/ 8 h 778"/>
                  <a:gd name="T4" fmla="*/ 285 w 617"/>
                  <a:gd name="T5" fmla="*/ 34 h 778"/>
                  <a:gd name="T6" fmla="*/ 222 w 617"/>
                  <a:gd name="T7" fmla="*/ 73 h 778"/>
                  <a:gd name="T8" fmla="*/ 165 w 617"/>
                  <a:gd name="T9" fmla="*/ 123 h 778"/>
                  <a:gd name="T10" fmla="*/ 116 w 617"/>
                  <a:gd name="T11" fmla="*/ 182 h 778"/>
                  <a:gd name="T12" fmla="*/ 75 w 617"/>
                  <a:gd name="T13" fmla="*/ 247 h 778"/>
                  <a:gd name="T14" fmla="*/ 43 w 617"/>
                  <a:gd name="T15" fmla="*/ 316 h 778"/>
                  <a:gd name="T16" fmla="*/ 19 w 617"/>
                  <a:gd name="T17" fmla="*/ 386 h 778"/>
                  <a:gd name="T18" fmla="*/ 4 w 617"/>
                  <a:gd name="T19" fmla="*/ 454 h 778"/>
                  <a:gd name="T20" fmla="*/ 0 w 617"/>
                  <a:gd name="T21" fmla="*/ 519 h 778"/>
                  <a:gd name="T22" fmla="*/ 5 w 617"/>
                  <a:gd name="T23" fmla="*/ 588 h 778"/>
                  <a:gd name="T24" fmla="*/ 23 w 617"/>
                  <a:gd name="T25" fmla="*/ 650 h 778"/>
                  <a:gd name="T26" fmla="*/ 55 w 617"/>
                  <a:gd name="T27" fmla="*/ 702 h 778"/>
                  <a:gd name="T28" fmla="*/ 101 w 617"/>
                  <a:gd name="T29" fmla="*/ 742 h 778"/>
                  <a:gd name="T30" fmla="*/ 162 w 617"/>
                  <a:gd name="T31" fmla="*/ 768 h 778"/>
                  <a:gd name="T32" fmla="*/ 239 w 617"/>
                  <a:gd name="T33" fmla="*/ 777 h 778"/>
                  <a:gd name="T34" fmla="*/ 323 w 617"/>
                  <a:gd name="T35" fmla="*/ 767 h 778"/>
                  <a:gd name="T36" fmla="*/ 398 w 617"/>
                  <a:gd name="T37" fmla="*/ 737 h 778"/>
                  <a:gd name="T38" fmla="*/ 403 w 617"/>
                  <a:gd name="T39" fmla="*/ 734 h 778"/>
                  <a:gd name="T40" fmla="*/ 242 w 617"/>
                  <a:gd name="T41" fmla="*/ 734 h 778"/>
                  <a:gd name="T42" fmla="*/ 184 w 617"/>
                  <a:gd name="T43" fmla="*/ 724 h 778"/>
                  <a:gd name="T44" fmla="*/ 143 w 617"/>
                  <a:gd name="T45" fmla="*/ 695 h 778"/>
                  <a:gd name="T46" fmla="*/ 118 w 617"/>
                  <a:gd name="T47" fmla="*/ 653 h 778"/>
                  <a:gd name="T48" fmla="*/ 110 w 617"/>
                  <a:gd name="T49" fmla="*/ 601 h 778"/>
                  <a:gd name="T50" fmla="*/ 117 w 617"/>
                  <a:gd name="T51" fmla="*/ 537 h 778"/>
                  <a:gd name="T52" fmla="*/ 140 w 617"/>
                  <a:gd name="T53" fmla="*/ 472 h 778"/>
                  <a:gd name="T54" fmla="*/ 178 w 617"/>
                  <a:gd name="T55" fmla="*/ 415 h 778"/>
                  <a:gd name="T56" fmla="*/ 221 w 617"/>
                  <a:gd name="T57" fmla="*/ 384 h 778"/>
                  <a:gd name="T58" fmla="*/ 150 w 617"/>
                  <a:gd name="T59" fmla="*/ 384 h 778"/>
                  <a:gd name="T60" fmla="*/ 148 w 617"/>
                  <a:gd name="T61" fmla="*/ 382 h 778"/>
                  <a:gd name="T62" fmla="*/ 164 w 617"/>
                  <a:gd name="T63" fmla="*/ 326 h 778"/>
                  <a:gd name="T64" fmla="*/ 188 w 617"/>
                  <a:gd name="T65" fmla="*/ 263 h 778"/>
                  <a:gd name="T66" fmla="*/ 219 w 617"/>
                  <a:gd name="T67" fmla="*/ 198 h 778"/>
                  <a:gd name="T68" fmla="*/ 258 w 617"/>
                  <a:gd name="T69" fmla="*/ 139 h 778"/>
                  <a:gd name="T70" fmla="*/ 306 w 617"/>
                  <a:gd name="T71" fmla="*/ 89 h 778"/>
                  <a:gd name="T72" fmla="*/ 364 w 617"/>
                  <a:gd name="T73" fmla="*/ 55 h 778"/>
                  <a:gd name="T74" fmla="*/ 432 w 617"/>
                  <a:gd name="T75" fmla="*/ 43 h 778"/>
                  <a:gd name="T76" fmla="*/ 571 w 617"/>
                  <a:gd name="T77" fmla="*/ 43 h 778"/>
                  <a:gd name="T78" fmla="*/ 555 w 617"/>
                  <a:gd name="T79" fmla="*/ 29 h 778"/>
                  <a:gd name="T80" fmla="*/ 496 w 617"/>
                  <a:gd name="T81" fmla="*/ 7 h 778"/>
                  <a:gd name="T82" fmla="*/ 432 w 617"/>
                  <a:gd name="T83" fmla="*/ 0 h 77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17" h="778">
                    <a:moveTo>
                      <a:pt x="432" y="0"/>
                    </a:moveTo>
                    <a:lnTo>
                      <a:pt x="355" y="8"/>
                    </a:lnTo>
                    <a:lnTo>
                      <a:pt x="285" y="34"/>
                    </a:lnTo>
                    <a:lnTo>
                      <a:pt x="222" y="73"/>
                    </a:lnTo>
                    <a:lnTo>
                      <a:pt x="165" y="123"/>
                    </a:lnTo>
                    <a:lnTo>
                      <a:pt x="116" y="182"/>
                    </a:lnTo>
                    <a:lnTo>
                      <a:pt x="75" y="247"/>
                    </a:lnTo>
                    <a:lnTo>
                      <a:pt x="43" y="316"/>
                    </a:lnTo>
                    <a:lnTo>
                      <a:pt x="19" y="386"/>
                    </a:lnTo>
                    <a:lnTo>
                      <a:pt x="4" y="454"/>
                    </a:lnTo>
                    <a:lnTo>
                      <a:pt x="0" y="519"/>
                    </a:lnTo>
                    <a:lnTo>
                      <a:pt x="5" y="588"/>
                    </a:lnTo>
                    <a:lnTo>
                      <a:pt x="23" y="650"/>
                    </a:lnTo>
                    <a:lnTo>
                      <a:pt x="55" y="702"/>
                    </a:lnTo>
                    <a:lnTo>
                      <a:pt x="101" y="742"/>
                    </a:lnTo>
                    <a:lnTo>
                      <a:pt x="162" y="768"/>
                    </a:lnTo>
                    <a:lnTo>
                      <a:pt x="239" y="777"/>
                    </a:lnTo>
                    <a:lnTo>
                      <a:pt x="323" y="767"/>
                    </a:lnTo>
                    <a:lnTo>
                      <a:pt x="398" y="737"/>
                    </a:lnTo>
                    <a:lnTo>
                      <a:pt x="403" y="734"/>
                    </a:lnTo>
                    <a:lnTo>
                      <a:pt x="242" y="734"/>
                    </a:lnTo>
                    <a:lnTo>
                      <a:pt x="184" y="724"/>
                    </a:lnTo>
                    <a:lnTo>
                      <a:pt x="143" y="695"/>
                    </a:lnTo>
                    <a:lnTo>
                      <a:pt x="118" y="653"/>
                    </a:lnTo>
                    <a:lnTo>
                      <a:pt x="110" y="601"/>
                    </a:lnTo>
                    <a:lnTo>
                      <a:pt x="117" y="537"/>
                    </a:lnTo>
                    <a:lnTo>
                      <a:pt x="140" y="472"/>
                    </a:lnTo>
                    <a:lnTo>
                      <a:pt x="178" y="415"/>
                    </a:lnTo>
                    <a:lnTo>
                      <a:pt x="221" y="384"/>
                    </a:lnTo>
                    <a:lnTo>
                      <a:pt x="150" y="384"/>
                    </a:lnTo>
                    <a:lnTo>
                      <a:pt x="148" y="382"/>
                    </a:lnTo>
                    <a:lnTo>
                      <a:pt x="164" y="326"/>
                    </a:lnTo>
                    <a:lnTo>
                      <a:pt x="188" y="263"/>
                    </a:lnTo>
                    <a:lnTo>
                      <a:pt x="219" y="198"/>
                    </a:lnTo>
                    <a:lnTo>
                      <a:pt x="258" y="139"/>
                    </a:lnTo>
                    <a:lnTo>
                      <a:pt x="306" y="89"/>
                    </a:lnTo>
                    <a:lnTo>
                      <a:pt x="364" y="55"/>
                    </a:lnTo>
                    <a:lnTo>
                      <a:pt x="432" y="43"/>
                    </a:lnTo>
                    <a:lnTo>
                      <a:pt x="571" y="43"/>
                    </a:lnTo>
                    <a:lnTo>
                      <a:pt x="555" y="29"/>
                    </a:lnTo>
                    <a:lnTo>
                      <a:pt x="496" y="7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2" name="Freeform 264">
                <a:extLst>
                  <a:ext uri="{FF2B5EF4-FFF2-40B4-BE49-F238E27FC236}">
                    <a16:creationId xmlns:a16="http://schemas.microsoft.com/office/drawing/2014/main" id="{5D26AE77-64D8-463A-9F84-43A27714F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0"/>
                <a:ext cx="617" cy="778"/>
              </a:xfrm>
              <a:custGeom>
                <a:avLst/>
                <a:gdLst>
                  <a:gd name="T0" fmla="*/ 499 w 617"/>
                  <a:gd name="T1" fmla="*/ 359 h 778"/>
                  <a:gd name="T2" fmla="*/ 309 w 617"/>
                  <a:gd name="T3" fmla="*/ 359 h 778"/>
                  <a:gd name="T4" fmla="*/ 368 w 617"/>
                  <a:gd name="T5" fmla="*/ 372 h 778"/>
                  <a:gd name="T6" fmla="*/ 404 w 617"/>
                  <a:gd name="T7" fmla="*/ 404 h 778"/>
                  <a:gd name="T8" fmla="*/ 422 w 617"/>
                  <a:gd name="T9" fmla="*/ 449 h 778"/>
                  <a:gd name="T10" fmla="*/ 427 w 617"/>
                  <a:gd name="T11" fmla="*/ 500 h 778"/>
                  <a:gd name="T12" fmla="*/ 420 w 617"/>
                  <a:gd name="T13" fmla="*/ 560 h 778"/>
                  <a:gd name="T14" fmla="*/ 398 w 617"/>
                  <a:gd name="T15" fmla="*/ 622 h 778"/>
                  <a:gd name="T16" fmla="*/ 361 w 617"/>
                  <a:gd name="T17" fmla="*/ 678 h 778"/>
                  <a:gd name="T18" fmla="*/ 309 w 617"/>
                  <a:gd name="T19" fmla="*/ 718 h 778"/>
                  <a:gd name="T20" fmla="*/ 242 w 617"/>
                  <a:gd name="T21" fmla="*/ 734 h 778"/>
                  <a:gd name="T22" fmla="*/ 403 w 617"/>
                  <a:gd name="T23" fmla="*/ 734 h 778"/>
                  <a:gd name="T24" fmla="*/ 461 w 617"/>
                  <a:gd name="T25" fmla="*/ 692 h 778"/>
                  <a:gd name="T26" fmla="*/ 509 w 617"/>
                  <a:gd name="T27" fmla="*/ 633 h 778"/>
                  <a:gd name="T28" fmla="*/ 539 w 617"/>
                  <a:gd name="T29" fmla="*/ 565 h 778"/>
                  <a:gd name="T30" fmla="*/ 550 w 617"/>
                  <a:gd name="T31" fmla="*/ 490 h 778"/>
                  <a:gd name="T32" fmla="*/ 536 w 617"/>
                  <a:gd name="T33" fmla="*/ 413 h 778"/>
                  <a:gd name="T34" fmla="*/ 499 w 617"/>
                  <a:gd name="T35" fmla="*/ 359 h 77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17" h="778">
                    <a:moveTo>
                      <a:pt x="499" y="359"/>
                    </a:moveTo>
                    <a:lnTo>
                      <a:pt x="309" y="359"/>
                    </a:lnTo>
                    <a:lnTo>
                      <a:pt x="368" y="372"/>
                    </a:lnTo>
                    <a:lnTo>
                      <a:pt x="404" y="404"/>
                    </a:lnTo>
                    <a:lnTo>
                      <a:pt x="422" y="449"/>
                    </a:lnTo>
                    <a:lnTo>
                      <a:pt x="427" y="500"/>
                    </a:lnTo>
                    <a:lnTo>
                      <a:pt x="420" y="560"/>
                    </a:lnTo>
                    <a:lnTo>
                      <a:pt x="398" y="622"/>
                    </a:lnTo>
                    <a:lnTo>
                      <a:pt x="361" y="678"/>
                    </a:lnTo>
                    <a:lnTo>
                      <a:pt x="309" y="718"/>
                    </a:lnTo>
                    <a:lnTo>
                      <a:pt x="242" y="734"/>
                    </a:lnTo>
                    <a:lnTo>
                      <a:pt x="403" y="734"/>
                    </a:lnTo>
                    <a:lnTo>
                      <a:pt x="461" y="692"/>
                    </a:lnTo>
                    <a:lnTo>
                      <a:pt x="509" y="633"/>
                    </a:lnTo>
                    <a:lnTo>
                      <a:pt x="539" y="565"/>
                    </a:lnTo>
                    <a:lnTo>
                      <a:pt x="550" y="490"/>
                    </a:lnTo>
                    <a:lnTo>
                      <a:pt x="536" y="413"/>
                    </a:lnTo>
                    <a:lnTo>
                      <a:pt x="499" y="359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Freeform 265">
                <a:extLst>
                  <a:ext uri="{FF2B5EF4-FFF2-40B4-BE49-F238E27FC236}">
                    <a16:creationId xmlns:a16="http://schemas.microsoft.com/office/drawing/2014/main" id="{EA9B5C9A-620A-4396-BC1F-69AEEB5E4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0"/>
                <a:ext cx="617" cy="778"/>
              </a:xfrm>
              <a:custGeom>
                <a:avLst/>
                <a:gdLst>
                  <a:gd name="T0" fmla="*/ 346 w 617"/>
                  <a:gd name="T1" fmla="*/ 300 h 778"/>
                  <a:gd name="T2" fmla="*/ 289 w 617"/>
                  <a:gd name="T3" fmla="*/ 306 h 778"/>
                  <a:gd name="T4" fmla="*/ 238 w 617"/>
                  <a:gd name="T5" fmla="*/ 324 h 778"/>
                  <a:gd name="T6" fmla="*/ 193 w 617"/>
                  <a:gd name="T7" fmla="*/ 350 h 778"/>
                  <a:gd name="T8" fmla="*/ 150 w 617"/>
                  <a:gd name="T9" fmla="*/ 384 h 778"/>
                  <a:gd name="T10" fmla="*/ 221 w 617"/>
                  <a:gd name="T11" fmla="*/ 384 h 778"/>
                  <a:gd name="T12" fmla="*/ 234 w 617"/>
                  <a:gd name="T13" fmla="*/ 374 h 778"/>
                  <a:gd name="T14" fmla="*/ 309 w 617"/>
                  <a:gd name="T15" fmla="*/ 359 h 778"/>
                  <a:gd name="T16" fmla="*/ 499 w 617"/>
                  <a:gd name="T17" fmla="*/ 359 h 778"/>
                  <a:gd name="T18" fmla="*/ 495 w 617"/>
                  <a:gd name="T19" fmla="*/ 353 h 778"/>
                  <a:gd name="T20" fmla="*/ 431 w 617"/>
                  <a:gd name="T21" fmla="*/ 314 h 778"/>
                  <a:gd name="T22" fmla="*/ 346 w 617"/>
                  <a:gd name="T23" fmla="*/ 300 h 77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17" h="778">
                    <a:moveTo>
                      <a:pt x="346" y="300"/>
                    </a:moveTo>
                    <a:lnTo>
                      <a:pt x="289" y="306"/>
                    </a:lnTo>
                    <a:lnTo>
                      <a:pt x="238" y="324"/>
                    </a:lnTo>
                    <a:lnTo>
                      <a:pt x="193" y="350"/>
                    </a:lnTo>
                    <a:lnTo>
                      <a:pt x="150" y="384"/>
                    </a:lnTo>
                    <a:lnTo>
                      <a:pt x="221" y="384"/>
                    </a:lnTo>
                    <a:lnTo>
                      <a:pt x="234" y="374"/>
                    </a:lnTo>
                    <a:lnTo>
                      <a:pt x="309" y="359"/>
                    </a:lnTo>
                    <a:lnTo>
                      <a:pt x="499" y="359"/>
                    </a:lnTo>
                    <a:lnTo>
                      <a:pt x="495" y="353"/>
                    </a:lnTo>
                    <a:lnTo>
                      <a:pt x="431" y="314"/>
                    </a:lnTo>
                    <a:lnTo>
                      <a:pt x="346" y="30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Freeform 266">
                <a:extLst>
                  <a:ext uri="{FF2B5EF4-FFF2-40B4-BE49-F238E27FC236}">
                    <a16:creationId xmlns:a16="http://schemas.microsoft.com/office/drawing/2014/main" id="{D4934AFE-4CBA-4303-A9E8-80798F9C9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0"/>
                <a:ext cx="617" cy="778"/>
              </a:xfrm>
              <a:custGeom>
                <a:avLst/>
                <a:gdLst>
                  <a:gd name="T0" fmla="*/ 571 w 617"/>
                  <a:gd name="T1" fmla="*/ 43 h 778"/>
                  <a:gd name="T2" fmla="*/ 432 w 617"/>
                  <a:gd name="T3" fmla="*/ 43 h 778"/>
                  <a:gd name="T4" fmla="*/ 456 w 617"/>
                  <a:gd name="T5" fmla="*/ 44 h 778"/>
                  <a:gd name="T6" fmla="*/ 477 w 617"/>
                  <a:gd name="T7" fmla="*/ 49 h 778"/>
                  <a:gd name="T8" fmla="*/ 492 w 617"/>
                  <a:gd name="T9" fmla="*/ 59 h 778"/>
                  <a:gd name="T10" fmla="*/ 498 w 617"/>
                  <a:gd name="T11" fmla="*/ 74 h 778"/>
                  <a:gd name="T12" fmla="*/ 493 w 617"/>
                  <a:gd name="T13" fmla="*/ 91 h 778"/>
                  <a:gd name="T14" fmla="*/ 481 w 617"/>
                  <a:gd name="T15" fmla="*/ 104 h 778"/>
                  <a:gd name="T16" fmla="*/ 469 w 617"/>
                  <a:gd name="T17" fmla="*/ 121 h 778"/>
                  <a:gd name="T18" fmla="*/ 463 w 617"/>
                  <a:gd name="T19" fmla="*/ 149 h 778"/>
                  <a:gd name="T20" fmla="*/ 468 w 617"/>
                  <a:gd name="T21" fmla="*/ 171 h 778"/>
                  <a:gd name="T22" fmla="*/ 483 w 617"/>
                  <a:gd name="T23" fmla="*/ 189 h 778"/>
                  <a:gd name="T24" fmla="*/ 506 w 617"/>
                  <a:gd name="T25" fmla="*/ 202 h 778"/>
                  <a:gd name="T26" fmla="*/ 537 w 617"/>
                  <a:gd name="T27" fmla="*/ 207 h 778"/>
                  <a:gd name="T28" fmla="*/ 573 w 617"/>
                  <a:gd name="T29" fmla="*/ 199 h 778"/>
                  <a:gd name="T30" fmla="*/ 597 w 617"/>
                  <a:gd name="T31" fmla="*/ 180 h 778"/>
                  <a:gd name="T32" fmla="*/ 612 w 617"/>
                  <a:gd name="T33" fmla="*/ 153 h 778"/>
                  <a:gd name="T34" fmla="*/ 616 w 617"/>
                  <a:gd name="T35" fmla="*/ 123 h 778"/>
                  <a:gd name="T36" fmla="*/ 599 w 617"/>
                  <a:gd name="T37" fmla="*/ 67 h 778"/>
                  <a:gd name="T38" fmla="*/ 571 w 617"/>
                  <a:gd name="T39" fmla="*/ 43 h 77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17" h="778">
                    <a:moveTo>
                      <a:pt x="571" y="43"/>
                    </a:moveTo>
                    <a:lnTo>
                      <a:pt x="432" y="43"/>
                    </a:lnTo>
                    <a:lnTo>
                      <a:pt x="456" y="44"/>
                    </a:lnTo>
                    <a:lnTo>
                      <a:pt x="477" y="49"/>
                    </a:lnTo>
                    <a:lnTo>
                      <a:pt x="492" y="59"/>
                    </a:lnTo>
                    <a:lnTo>
                      <a:pt x="498" y="74"/>
                    </a:lnTo>
                    <a:lnTo>
                      <a:pt x="493" y="91"/>
                    </a:lnTo>
                    <a:lnTo>
                      <a:pt x="481" y="104"/>
                    </a:lnTo>
                    <a:lnTo>
                      <a:pt x="469" y="121"/>
                    </a:lnTo>
                    <a:lnTo>
                      <a:pt x="463" y="149"/>
                    </a:lnTo>
                    <a:lnTo>
                      <a:pt x="468" y="171"/>
                    </a:lnTo>
                    <a:lnTo>
                      <a:pt x="483" y="189"/>
                    </a:lnTo>
                    <a:lnTo>
                      <a:pt x="506" y="202"/>
                    </a:lnTo>
                    <a:lnTo>
                      <a:pt x="537" y="207"/>
                    </a:lnTo>
                    <a:lnTo>
                      <a:pt x="573" y="199"/>
                    </a:lnTo>
                    <a:lnTo>
                      <a:pt x="597" y="180"/>
                    </a:lnTo>
                    <a:lnTo>
                      <a:pt x="612" y="153"/>
                    </a:lnTo>
                    <a:lnTo>
                      <a:pt x="616" y="123"/>
                    </a:lnTo>
                    <a:lnTo>
                      <a:pt x="599" y="67"/>
                    </a:lnTo>
                    <a:lnTo>
                      <a:pt x="571" y="43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6" name="Freeform 267">
              <a:extLst>
                <a:ext uri="{FF2B5EF4-FFF2-40B4-BE49-F238E27FC236}">
                  <a16:creationId xmlns:a16="http://schemas.microsoft.com/office/drawing/2014/main" id="{7A45CFD3-5A88-41BB-8724-A159948E3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564"/>
              <a:ext cx="892" cy="20"/>
            </a:xfrm>
            <a:custGeom>
              <a:avLst/>
              <a:gdLst>
                <a:gd name="T0" fmla="*/ 0 w 892"/>
                <a:gd name="T1" fmla="*/ 0 h 20"/>
                <a:gd name="T2" fmla="*/ 891 w 892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92" h="20">
                  <a:moveTo>
                    <a:pt x="0" y="0"/>
                  </a:moveTo>
                  <a:lnTo>
                    <a:pt x="891" y="0"/>
                  </a:lnTo>
                </a:path>
              </a:pathLst>
            </a:custGeom>
            <a:noFill/>
            <a:ln w="0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268">
              <a:extLst>
                <a:ext uri="{FF2B5EF4-FFF2-40B4-BE49-F238E27FC236}">
                  <a16:creationId xmlns:a16="http://schemas.microsoft.com/office/drawing/2014/main" id="{F3F5065A-CA35-4272-8F20-6237FC8B1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564"/>
              <a:ext cx="892" cy="20"/>
            </a:xfrm>
            <a:custGeom>
              <a:avLst/>
              <a:gdLst>
                <a:gd name="T0" fmla="*/ 0 w 892"/>
                <a:gd name="T1" fmla="*/ 0 h 20"/>
                <a:gd name="T2" fmla="*/ 891 w 892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92" h="20">
                  <a:moveTo>
                    <a:pt x="0" y="0"/>
                  </a:moveTo>
                  <a:lnTo>
                    <a:pt x="891" y="0"/>
                  </a:lnTo>
                </a:path>
              </a:pathLst>
            </a:custGeom>
            <a:noFill/>
            <a:ln w="12700">
              <a:solidFill>
                <a:srgbClr val="005E8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58" name="Group 269">
              <a:extLst>
                <a:ext uri="{FF2B5EF4-FFF2-40B4-BE49-F238E27FC236}">
                  <a16:creationId xmlns:a16="http://schemas.microsoft.com/office/drawing/2014/main" id="{DB0D3415-088B-4C00-BBA4-7B4641D449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1" y="0"/>
              <a:ext cx="529" cy="781"/>
              <a:chOff x="1811" y="0"/>
              <a:chExt cx="529" cy="781"/>
            </a:xfrm>
          </p:grpSpPr>
          <p:sp>
            <p:nvSpPr>
              <p:cNvPr id="9259" name="Freeform 270">
                <a:extLst>
                  <a:ext uri="{FF2B5EF4-FFF2-40B4-BE49-F238E27FC236}">
                    <a16:creationId xmlns:a16="http://schemas.microsoft.com/office/drawing/2014/main" id="{77B25996-0F29-4CE6-AFBF-7CCB93CF6B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0"/>
                <a:ext cx="529" cy="781"/>
              </a:xfrm>
              <a:custGeom>
                <a:avLst/>
                <a:gdLst>
                  <a:gd name="T0" fmla="*/ 466 w 529"/>
                  <a:gd name="T1" fmla="*/ 98 h 781"/>
                  <a:gd name="T2" fmla="*/ 441 w 529"/>
                  <a:gd name="T3" fmla="*/ 98 h 781"/>
                  <a:gd name="T4" fmla="*/ 155 w 529"/>
                  <a:gd name="T5" fmla="*/ 451 h 781"/>
                  <a:gd name="T6" fmla="*/ 120 w 529"/>
                  <a:gd name="T7" fmla="*/ 496 h 781"/>
                  <a:gd name="T8" fmla="*/ 90 w 529"/>
                  <a:gd name="T9" fmla="*/ 537 h 781"/>
                  <a:gd name="T10" fmla="*/ 65 w 529"/>
                  <a:gd name="T11" fmla="*/ 575 h 781"/>
                  <a:gd name="T12" fmla="*/ 45 w 529"/>
                  <a:gd name="T13" fmla="*/ 609 h 781"/>
                  <a:gd name="T14" fmla="*/ 29 w 529"/>
                  <a:gd name="T15" fmla="*/ 640 h 781"/>
                  <a:gd name="T16" fmla="*/ 19 w 529"/>
                  <a:gd name="T17" fmla="*/ 669 h 781"/>
                  <a:gd name="T18" fmla="*/ 12 w 529"/>
                  <a:gd name="T19" fmla="*/ 698 h 781"/>
                  <a:gd name="T20" fmla="*/ 10 w 529"/>
                  <a:gd name="T21" fmla="*/ 725 h 781"/>
                  <a:gd name="T22" fmla="*/ 11 w 529"/>
                  <a:gd name="T23" fmla="*/ 736 h 781"/>
                  <a:gd name="T24" fmla="*/ 13 w 529"/>
                  <a:gd name="T25" fmla="*/ 746 h 781"/>
                  <a:gd name="T26" fmla="*/ 16 w 529"/>
                  <a:gd name="T27" fmla="*/ 755 h 781"/>
                  <a:gd name="T28" fmla="*/ 21 w 529"/>
                  <a:gd name="T29" fmla="*/ 764 h 781"/>
                  <a:gd name="T30" fmla="*/ 27 w 529"/>
                  <a:gd name="T31" fmla="*/ 771 h 781"/>
                  <a:gd name="T32" fmla="*/ 36 w 529"/>
                  <a:gd name="T33" fmla="*/ 776 h 781"/>
                  <a:gd name="T34" fmla="*/ 46 w 529"/>
                  <a:gd name="T35" fmla="*/ 779 h 781"/>
                  <a:gd name="T36" fmla="*/ 59 w 529"/>
                  <a:gd name="T37" fmla="*/ 780 h 781"/>
                  <a:gd name="T38" fmla="*/ 78 w 529"/>
                  <a:gd name="T39" fmla="*/ 778 h 781"/>
                  <a:gd name="T40" fmla="*/ 94 w 529"/>
                  <a:gd name="T41" fmla="*/ 773 h 781"/>
                  <a:gd name="T42" fmla="*/ 107 w 529"/>
                  <a:gd name="T43" fmla="*/ 765 h 781"/>
                  <a:gd name="T44" fmla="*/ 118 w 529"/>
                  <a:gd name="T45" fmla="*/ 752 h 781"/>
                  <a:gd name="T46" fmla="*/ 127 w 529"/>
                  <a:gd name="T47" fmla="*/ 738 h 781"/>
                  <a:gd name="T48" fmla="*/ 133 w 529"/>
                  <a:gd name="T49" fmla="*/ 721 h 781"/>
                  <a:gd name="T50" fmla="*/ 136 w 529"/>
                  <a:gd name="T51" fmla="*/ 703 h 781"/>
                  <a:gd name="T52" fmla="*/ 138 w 529"/>
                  <a:gd name="T53" fmla="*/ 684 h 781"/>
                  <a:gd name="T54" fmla="*/ 137 w 529"/>
                  <a:gd name="T55" fmla="*/ 669 h 781"/>
                  <a:gd name="T56" fmla="*/ 137 w 529"/>
                  <a:gd name="T57" fmla="*/ 656 h 781"/>
                  <a:gd name="T58" fmla="*/ 137 w 529"/>
                  <a:gd name="T59" fmla="*/ 644 h 781"/>
                  <a:gd name="T60" fmla="*/ 136 w 529"/>
                  <a:gd name="T61" fmla="*/ 635 h 781"/>
                  <a:gd name="T62" fmla="*/ 136 w 529"/>
                  <a:gd name="T63" fmla="*/ 623 h 781"/>
                  <a:gd name="T64" fmla="*/ 135 w 529"/>
                  <a:gd name="T65" fmla="*/ 611 h 781"/>
                  <a:gd name="T66" fmla="*/ 135 w 529"/>
                  <a:gd name="T67" fmla="*/ 600 h 781"/>
                  <a:gd name="T68" fmla="*/ 137 w 529"/>
                  <a:gd name="T69" fmla="*/ 575 h 781"/>
                  <a:gd name="T70" fmla="*/ 141 w 529"/>
                  <a:gd name="T71" fmla="*/ 550 h 781"/>
                  <a:gd name="T72" fmla="*/ 147 w 529"/>
                  <a:gd name="T73" fmla="*/ 525 h 781"/>
                  <a:gd name="T74" fmla="*/ 157 w 529"/>
                  <a:gd name="T75" fmla="*/ 502 h 781"/>
                  <a:gd name="T76" fmla="*/ 169 w 529"/>
                  <a:gd name="T77" fmla="*/ 478 h 781"/>
                  <a:gd name="T78" fmla="*/ 184 w 529"/>
                  <a:gd name="T79" fmla="*/ 452 h 781"/>
                  <a:gd name="T80" fmla="*/ 203 w 529"/>
                  <a:gd name="T81" fmla="*/ 425 h 781"/>
                  <a:gd name="T82" fmla="*/ 225 w 529"/>
                  <a:gd name="T83" fmla="*/ 396 h 781"/>
                  <a:gd name="T84" fmla="*/ 466 w 529"/>
                  <a:gd name="T85" fmla="*/ 98 h 78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529" h="781">
                    <a:moveTo>
                      <a:pt x="466" y="98"/>
                    </a:moveTo>
                    <a:lnTo>
                      <a:pt x="441" y="98"/>
                    </a:lnTo>
                    <a:lnTo>
                      <a:pt x="155" y="451"/>
                    </a:lnTo>
                    <a:lnTo>
                      <a:pt x="120" y="496"/>
                    </a:lnTo>
                    <a:lnTo>
                      <a:pt x="90" y="537"/>
                    </a:lnTo>
                    <a:lnTo>
                      <a:pt x="65" y="575"/>
                    </a:lnTo>
                    <a:lnTo>
                      <a:pt x="45" y="609"/>
                    </a:lnTo>
                    <a:lnTo>
                      <a:pt x="29" y="640"/>
                    </a:lnTo>
                    <a:lnTo>
                      <a:pt x="19" y="669"/>
                    </a:lnTo>
                    <a:lnTo>
                      <a:pt x="12" y="698"/>
                    </a:lnTo>
                    <a:lnTo>
                      <a:pt x="10" y="725"/>
                    </a:lnTo>
                    <a:lnTo>
                      <a:pt x="11" y="736"/>
                    </a:lnTo>
                    <a:lnTo>
                      <a:pt x="13" y="746"/>
                    </a:lnTo>
                    <a:lnTo>
                      <a:pt x="16" y="755"/>
                    </a:lnTo>
                    <a:lnTo>
                      <a:pt x="21" y="764"/>
                    </a:lnTo>
                    <a:lnTo>
                      <a:pt x="27" y="771"/>
                    </a:lnTo>
                    <a:lnTo>
                      <a:pt x="36" y="776"/>
                    </a:lnTo>
                    <a:lnTo>
                      <a:pt x="46" y="779"/>
                    </a:lnTo>
                    <a:lnTo>
                      <a:pt x="59" y="780"/>
                    </a:lnTo>
                    <a:lnTo>
                      <a:pt x="78" y="778"/>
                    </a:lnTo>
                    <a:lnTo>
                      <a:pt x="94" y="773"/>
                    </a:lnTo>
                    <a:lnTo>
                      <a:pt x="107" y="765"/>
                    </a:lnTo>
                    <a:lnTo>
                      <a:pt x="118" y="752"/>
                    </a:lnTo>
                    <a:lnTo>
                      <a:pt x="127" y="738"/>
                    </a:lnTo>
                    <a:lnTo>
                      <a:pt x="133" y="721"/>
                    </a:lnTo>
                    <a:lnTo>
                      <a:pt x="136" y="703"/>
                    </a:lnTo>
                    <a:lnTo>
                      <a:pt x="138" y="684"/>
                    </a:lnTo>
                    <a:lnTo>
                      <a:pt x="137" y="669"/>
                    </a:lnTo>
                    <a:lnTo>
                      <a:pt x="137" y="656"/>
                    </a:lnTo>
                    <a:lnTo>
                      <a:pt x="137" y="644"/>
                    </a:lnTo>
                    <a:lnTo>
                      <a:pt x="136" y="635"/>
                    </a:lnTo>
                    <a:lnTo>
                      <a:pt x="136" y="623"/>
                    </a:lnTo>
                    <a:lnTo>
                      <a:pt x="135" y="611"/>
                    </a:lnTo>
                    <a:lnTo>
                      <a:pt x="135" y="600"/>
                    </a:lnTo>
                    <a:lnTo>
                      <a:pt x="137" y="575"/>
                    </a:lnTo>
                    <a:lnTo>
                      <a:pt x="141" y="550"/>
                    </a:lnTo>
                    <a:lnTo>
                      <a:pt x="147" y="525"/>
                    </a:lnTo>
                    <a:lnTo>
                      <a:pt x="157" y="502"/>
                    </a:lnTo>
                    <a:lnTo>
                      <a:pt x="169" y="478"/>
                    </a:lnTo>
                    <a:lnTo>
                      <a:pt x="184" y="452"/>
                    </a:lnTo>
                    <a:lnTo>
                      <a:pt x="203" y="425"/>
                    </a:lnTo>
                    <a:lnTo>
                      <a:pt x="225" y="396"/>
                    </a:lnTo>
                    <a:lnTo>
                      <a:pt x="466" y="98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0" name="Freeform 271">
                <a:extLst>
                  <a:ext uri="{FF2B5EF4-FFF2-40B4-BE49-F238E27FC236}">
                    <a16:creationId xmlns:a16="http://schemas.microsoft.com/office/drawing/2014/main" id="{2A44B4E6-76BF-4C8B-8049-5BD482911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0"/>
                <a:ext cx="529" cy="781"/>
              </a:xfrm>
              <a:custGeom>
                <a:avLst/>
                <a:gdLst>
                  <a:gd name="T0" fmla="*/ 519 w 529"/>
                  <a:gd name="T1" fmla="*/ 0 h 781"/>
                  <a:gd name="T2" fmla="*/ 93 w 529"/>
                  <a:gd name="T3" fmla="*/ 0 h 781"/>
                  <a:gd name="T4" fmla="*/ 0 w 529"/>
                  <a:gd name="T5" fmla="*/ 198 h 781"/>
                  <a:gd name="T6" fmla="*/ 19 w 529"/>
                  <a:gd name="T7" fmla="*/ 198 h 781"/>
                  <a:gd name="T8" fmla="*/ 27 w 529"/>
                  <a:gd name="T9" fmla="*/ 183 h 781"/>
                  <a:gd name="T10" fmla="*/ 34 w 529"/>
                  <a:gd name="T11" fmla="*/ 169 h 781"/>
                  <a:gd name="T12" fmla="*/ 41 w 529"/>
                  <a:gd name="T13" fmla="*/ 157 h 781"/>
                  <a:gd name="T14" fmla="*/ 47 w 529"/>
                  <a:gd name="T15" fmla="*/ 147 h 781"/>
                  <a:gd name="T16" fmla="*/ 56 w 529"/>
                  <a:gd name="T17" fmla="*/ 134 h 781"/>
                  <a:gd name="T18" fmla="*/ 64 w 529"/>
                  <a:gd name="T19" fmla="*/ 123 h 781"/>
                  <a:gd name="T20" fmla="*/ 80 w 529"/>
                  <a:gd name="T21" fmla="*/ 109 h 781"/>
                  <a:gd name="T22" fmla="*/ 88 w 529"/>
                  <a:gd name="T23" fmla="*/ 104 h 781"/>
                  <a:gd name="T24" fmla="*/ 104 w 529"/>
                  <a:gd name="T25" fmla="*/ 99 h 781"/>
                  <a:gd name="T26" fmla="*/ 113 w 529"/>
                  <a:gd name="T27" fmla="*/ 98 h 781"/>
                  <a:gd name="T28" fmla="*/ 466 w 529"/>
                  <a:gd name="T29" fmla="*/ 98 h 781"/>
                  <a:gd name="T30" fmla="*/ 528 w 529"/>
                  <a:gd name="T31" fmla="*/ 20 h 781"/>
                  <a:gd name="T32" fmla="*/ 519 w 529"/>
                  <a:gd name="T33" fmla="*/ 0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9" h="781">
                    <a:moveTo>
                      <a:pt x="519" y="0"/>
                    </a:moveTo>
                    <a:lnTo>
                      <a:pt x="93" y="0"/>
                    </a:lnTo>
                    <a:lnTo>
                      <a:pt x="0" y="198"/>
                    </a:lnTo>
                    <a:lnTo>
                      <a:pt x="19" y="198"/>
                    </a:lnTo>
                    <a:lnTo>
                      <a:pt x="27" y="183"/>
                    </a:lnTo>
                    <a:lnTo>
                      <a:pt x="34" y="169"/>
                    </a:lnTo>
                    <a:lnTo>
                      <a:pt x="41" y="157"/>
                    </a:lnTo>
                    <a:lnTo>
                      <a:pt x="47" y="147"/>
                    </a:lnTo>
                    <a:lnTo>
                      <a:pt x="56" y="134"/>
                    </a:lnTo>
                    <a:lnTo>
                      <a:pt x="64" y="123"/>
                    </a:lnTo>
                    <a:lnTo>
                      <a:pt x="80" y="109"/>
                    </a:lnTo>
                    <a:lnTo>
                      <a:pt x="88" y="104"/>
                    </a:lnTo>
                    <a:lnTo>
                      <a:pt x="104" y="99"/>
                    </a:lnTo>
                    <a:lnTo>
                      <a:pt x="113" y="98"/>
                    </a:lnTo>
                    <a:lnTo>
                      <a:pt x="466" y="98"/>
                    </a:lnTo>
                    <a:lnTo>
                      <a:pt x="528" y="20"/>
                    </a:lnTo>
                    <a:lnTo>
                      <a:pt x="519" y="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D41D09B-7278-4F29-A242-FAFA89BB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876550"/>
          </a:xfrm>
        </p:spPr>
        <p:txBody>
          <a:bodyPr/>
          <a:lstStyle/>
          <a:p>
            <a:pPr algn="ctr" eaLnBrk="1" hangingPunct="1"/>
            <a:br>
              <a:rPr lang="en-US" altLang="en-US" sz="4000" b="1" i="1"/>
            </a:br>
            <a:br>
              <a:rPr lang="en-US" altLang="en-US" sz="4000" b="1" i="1"/>
            </a:br>
            <a:br>
              <a:rPr lang="en-US" altLang="en-US" sz="4000" b="1" i="1"/>
            </a:br>
            <a:r>
              <a:rPr lang="en-US" altLang="en-US" sz="4000" b="1" i="1"/>
              <a:t>FOR FURTHER INFORMATION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9C828BBC-022F-422E-9424-DEBF7BFAD0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0"/>
            <a:ext cx="8229600" cy="2397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Call:  716.542.5444</a:t>
            </a: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b="1" dirty="0"/>
              <a:t> </a:t>
            </a:r>
            <a:endParaRPr lang="en-US" dirty="0"/>
          </a:p>
          <a:p>
            <a:pPr>
              <a:defRPr/>
            </a:pPr>
            <a:r>
              <a:rPr lang="en-US" b="1" dirty="0"/>
              <a:t>Visit:  WNY-LAWYERS.COM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Email: rfriedman@legalsurvival.com</a:t>
            </a:r>
            <a:endParaRPr lang="en-US" dirty="0"/>
          </a:p>
        </p:txBody>
      </p:sp>
      <p:grpSp>
        <p:nvGrpSpPr>
          <p:cNvPr id="25604" name="Group 208">
            <a:extLst>
              <a:ext uri="{FF2B5EF4-FFF2-40B4-BE49-F238E27FC236}">
                <a16:creationId xmlns:a16="http://schemas.microsoft.com/office/drawing/2014/main" id="{80B53935-DE9A-4006-9BCB-D47FDC13CDA9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838200"/>
            <a:ext cx="2951163" cy="1828800"/>
            <a:chOff x="0" y="0"/>
            <a:chExt cx="3367" cy="2128"/>
          </a:xfrm>
        </p:grpSpPr>
        <p:pic>
          <p:nvPicPr>
            <p:cNvPr id="25605" name="Picture 209">
              <a:extLst>
                <a:ext uri="{FF2B5EF4-FFF2-40B4-BE49-F238E27FC236}">
                  <a16:creationId xmlns:a16="http://schemas.microsoft.com/office/drawing/2014/main" id="{0AD309AD-36DC-481E-9129-28D9331CCE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" y="871"/>
              <a:ext cx="8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06" name="Group 210">
              <a:extLst>
                <a:ext uri="{FF2B5EF4-FFF2-40B4-BE49-F238E27FC236}">
                  <a16:creationId xmlns:a16="http://schemas.microsoft.com/office/drawing/2014/main" id="{85372376-8A80-4CF5-A0DE-40C8D6D434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8" y="1395"/>
              <a:ext cx="429" cy="396"/>
              <a:chOff x="1398" y="1395"/>
              <a:chExt cx="429" cy="396"/>
            </a:xfrm>
          </p:grpSpPr>
          <p:sp>
            <p:nvSpPr>
              <p:cNvPr id="25659" name="Freeform 211">
                <a:extLst>
                  <a:ext uri="{FF2B5EF4-FFF2-40B4-BE49-F238E27FC236}">
                    <a16:creationId xmlns:a16="http://schemas.microsoft.com/office/drawing/2014/main" id="{5AE45198-967C-4568-8966-7D9A652D64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195 w 429"/>
                  <a:gd name="T1" fmla="*/ 0 h 396"/>
                  <a:gd name="T2" fmla="*/ 156 w 429"/>
                  <a:gd name="T3" fmla="*/ 5 h 396"/>
                  <a:gd name="T4" fmla="*/ 121 w 429"/>
                  <a:gd name="T5" fmla="*/ 21 h 396"/>
                  <a:gd name="T6" fmla="*/ 95 w 429"/>
                  <a:gd name="T7" fmla="*/ 48 h 396"/>
                  <a:gd name="T8" fmla="*/ 86 w 429"/>
                  <a:gd name="T9" fmla="*/ 86 h 396"/>
                  <a:gd name="T10" fmla="*/ 86 w 429"/>
                  <a:gd name="T11" fmla="*/ 99 h 396"/>
                  <a:gd name="T12" fmla="*/ 88 w 429"/>
                  <a:gd name="T13" fmla="*/ 110 h 396"/>
                  <a:gd name="T14" fmla="*/ 92 w 429"/>
                  <a:gd name="T15" fmla="*/ 120 h 396"/>
                  <a:gd name="T16" fmla="*/ 97 w 429"/>
                  <a:gd name="T17" fmla="*/ 129 h 396"/>
                  <a:gd name="T18" fmla="*/ 59 w 429"/>
                  <a:gd name="T19" fmla="*/ 153 h 396"/>
                  <a:gd name="T20" fmla="*/ 28 w 429"/>
                  <a:gd name="T21" fmla="*/ 185 h 396"/>
                  <a:gd name="T22" fmla="*/ 7 w 429"/>
                  <a:gd name="T23" fmla="*/ 224 h 396"/>
                  <a:gd name="T24" fmla="*/ 0 w 429"/>
                  <a:gd name="T25" fmla="*/ 269 h 396"/>
                  <a:gd name="T26" fmla="*/ 11 w 429"/>
                  <a:gd name="T27" fmla="*/ 324 h 396"/>
                  <a:gd name="T28" fmla="*/ 41 w 429"/>
                  <a:gd name="T29" fmla="*/ 364 h 396"/>
                  <a:gd name="T30" fmla="*/ 87 w 429"/>
                  <a:gd name="T31" fmla="*/ 387 h 396"/>
                  <a:gd name="T32" fmla="*/ 142 w 429"/>
                  <a:gd name="T33" fmla="*/ 395 h 396"/>
                  <a:gd name="T34" fmla="*/ 202 w 429"/>
                  <a:gd name="T35" fmla="*/ 387 h 396"/>
                  <a:gd name="T36" fmla="*/ 234 w 429"/>
                  <a:gd name="T37" fmla="*/ 372 h 396"/>
                  <a:gd name="T38" fmla="*/ 160 w 429"/>
                  <a:gd name="T39" fmla="*/ 372 h 396"/>
                  <a:gd name="T40" fmla="*/ 110 w 429"/>
                  <a:gd name="T41" fmla="*/ 363 h 396"/>
                  <a:gd name="T42" fmla="*/ 71 w 429"/>
                  <a:gd name="T43" fmla="*/ 339 h 396"/>
                  <a:gd name="T44" fmla="*/ 45 w 429"/>
                  <a:gd name="T45" fmla="*/ 302 h 396"/>
                  <a:gd name="T46" fmla="*/ 35 w 429"/>
                  <a:gd name="T47" fmla="*/ 252 h 396"/>
                  <a:gd name="T48" fmla="*/ 40 w 429"/>
                  <a:gd name="T49" fmla="*/ 216 h 396"/>
                  <a:gd name="T50" fmla="*/ 54 w 429"/>
                  <a:gd name="T51" fmla="*/ 186 h 396"/>
                  <a:gd name="T52" fmla="*/ 77 w 429"/>
                  <a:gd name="T53" fmla="*/ 160 h 396"/>
                  <a:gd name="T54" fmla="*/ 106 w 429"/>
                  <a:gd name="T55" fmla="*/ 142 h 396"/>
                  <a:gd name="T56" fmla="*/ 129 w 429"/>
                  <a:gd name="T57" fmla="*/ 142 h 396"/>
                  <a:gd name="T58" fmla="*/ 122 w 429"/>
                  <a:gd name="T59" fmla="*/ 135 h 396"/>
                  <a:gd name="T60" fmla="*/ 132 w 429"/>
                  <a:gd name="T61" fmla="*/ 131 h 396"/>
                  <a:gd name="T62" fmla="*/ 142 w 429"/>
                  <a:gd name="T63" fmla="*/ 128 h 396"/>
                  <a:gd name="T64" fmla="*/ 196 w 429"/>
                  <a:gd name="T65" fmla="*/ 128 h 396"/>
                  <a:gd name="T66" fmla="*/ 187 w 429"/>
                  <a:gd name="T67" fmla="*/ 122 h 396"/>
                  <a:gd name="T68" fmla="*/ 114 w 429"/>
                  <a:gd name="T69" fmla="*/ 122 h 396"/>
                  <a:gd name="T70" fmla="*/ 111 w 429"/>
                  <a:gd name="T71" fmla="*/ 116 h 396"/>
                  <a:gd name="T72" fmla="*/ 110 w 429"/>
                  <a:gd name="T73" fmla="*/ 110 h 396"/>
                  <a:gd name="T74" fmla="*/ 110 w 429"/>
                  <a:gd name="T75" fmla="*/ 98 h 396"/>
                  <a:gd name="T76" fmla="*/ 117 w 429"/>
                  <a:gd name="T77" fmla="*/ 68 h 396"/>
                  <a:gd name="T78" fmla="*/ 134 w 429"/>
                  <a:gd name="T79" fmla="*/ 45 h 396"/>
                  <a:gd name="T80" fmla="*/ 160 w 429"/>
                  <a:gd name="T81" fmla="*/ 31 h 396"/>
                  <a:gd name="T82" fmla="*/ 190 w 429"/>
                  <a:gd name="T83" fmla="*/ 26 h 396"/>
                  <a:gd name="T84" fmla="*/ 252 w 429"/>
                  <a:gd name="T85" fmla="*/ 26 h 396"/>
                  <a:gd name="T86" fmla="*/ 254 w 429"/>
                  <a:gd name="T87" fmla="*/ 13 h 396"/>
                  <a:gd name="T88" fmla="*/ 240 w 429"/>
                  <a:gd name="T89" fmla="*/ 7 h 396"/>
                  <a:gd name="T90" fmla="*/ 225 w 429"/>
                  <a:gd name="T91" fmla="*/ 3 h 396"/>
                  <a:gd name="T92" fmla="*/ 210 w 429"/>
                  <a:gd name="T93" fmla="*/ 0 h 396"/>
                  <a:gd name="T94" fmla="*/ 195 w 429"/>
                  <a:gd name="T95" fmla="*/ 0 h 3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29" h="396">
                    <a:moveTo>
                      <a:pt x="195" y="0"/>
                    </a:moveTo>
                    <a:lnTo>
                      <a:pt x="156" y="5"/>
                    </a:lnTo>
                    <a:lnTo>
                      <a:pt x="121" y="21"/>
                    </a:lnTo>
                    <a:lnTo>
                      <a:pt x="95" y="48"/>
                    </a:lnTo>
                    <a:lnTo>
                      <a:pt x="86" y="86"/>
                    </a:lnTo>
                    <a:lnTo>
                      <a:pt x="86" y="99"/>
                    </a:lnTo>
                    <a:lnTo>
                      <a:pt x="88" y="110"/>
                    </a:lnTo>
                    <a:lnTo>
                      <a:pt x="92" y="120"/>
                    </a:lnTo>
                    <a:lnTo>
                      <a:pt x="97" y="129"/>
                    </a:lnTo>
                    <a:lnTo>
                      <a:pt x="59" y="153"/>
                    </a:lnTo>
                    <a:lnTo>
                      <a:pt x="28" y="185"/>
                    </a:lnTo>
                    <a:lnTo>
                      <a:pt x="7" y="224"/>
                    </a:lnTo>
                    <a:lnTo>
                      <a:pt x="0" y="269"/>
                    </a:lnTo>
                    <a:lnTo>
                      <a:pt x="11" y="324"/>
                    </a:lnTo>
                    <a:lnTo>
                      <a:pt x="41" y="364"/>
                    </a:lnTo>
                    <a:lnTo>
                      <a:pt x="87" y="387"/>
                    </a:lnTo>
                    <a:lnTo>
                      <a:pt x="142" y="395"/>
                    </a:lnTo>
                    <a:lnTo>
                      <a:pt x="202" y="387"/>
                    </a:lnTo>
                    <a:lnTo>
                      <a:pt x="234" y="372"/>
                    </a:lnTo>
                    <a:lnTo>
                      <a:pt x="160" y="372"/>
                    </a:lnTo>
                    <a:lnTo>
                      <a:pt x="110" y="363"/>
                    </a:lnTo>
                    <a:lnTo>
                      <a:pt x="71" y="339"/>
                    </a:lnTo>
                    <a:lnTo>
                      <a:pt x="45" y="302"/>
                    </a:lnTo>
                    <a:lnTo>
                      <a:pt x="35" y="252"/>
                    </a:lnTo>
                    <a:lnTo>
                      <a:pt x="40" y="216"/>
                    </a:lnTo>
                    <a:lnTo>
                      <a:pt x="54" y="186"/>
                    </a:lnTo>
                    <a:lnTo>
                      <a:pt x="77" y="160"/>
                    </a:lnTo>
                    <a:lnTo>
                      <a:pt x="106" y="142"/>
                    </a:lnTo>
                    <a:lnTo>
                      <a:pt x="129" y="142"/>
                    </a:lnTo>
                    <a:lnTo>
                      <a:pt x="122" y="135"/>
                    </a:lnTo>
                    <a:lnTo>
                      <a:pt x="132" y="131"/>
                    </a:lnTo>
                    <a:lnTo>
                      <a:pt x="142" y="128"/>
                    </a:lnTo>
                    <a:lnTo>
                      <a:pt x="196" y="128"/>
                    </a:lnTo>
                    <a:lnTo>
                      <a:pt x="187" y="122"/>
                    </a:lnTo>
                    <a:lnTo>
                      <a:pt x="114" y="122"/>
                    </a:lnTo>
                    <a:lnTo>
                      <a:pt x="111" y="116"/>
                    </a:lnTo>
                    <a:lnTo>
                      <a:pt x="110" y="110"/>
                    </a:lnTo>
                    <a:lnTo>
                      <a:pt x="110" y="98"/>
                    </a:lnTo>
                    <a:lnTo>
                      <a:pt x="117" y="68"/>
                    </a:lnTo>
                    <a:lnTo>
                      <a:pt x="134" y="45"/>
                    </a:lnTo>
                    <a:lnTo>
                      <a:pt x="160" y="31"/>
                    </a:lnTo>
                    <a:lnTo>
                      <a:pt x="190" y="26"/>
                    </a:lnTo>
                    <a:lnTo>
                      <a:pt x="252" y="26"/>
                    </a:lnTo>
                    <a:lnTo>
                      <a:pt x="254" y="13"/>
                    </a:lnTo>
                    <a:lnTo>
                      <a:pt x="240" y="7"/>
                    </a:lnTo>
                    <a:lnTo>
                      <a:pt x="225" y="3"/>
                    </a:lnTo>
                    <a:lnTo>
                      <a:pt x="210" y="0"/>
                    </a:lnTo>
                    <a:lnTo>
                      <a:pt x="195" y="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0" name="Freeform 212">
                <a:extLst>
                  <a:ext uri="{FF2B5EF4-FFF2-40B4-BE49-F238E27FC236}">
                    <a16:creationId xmlns:a16="http://schemas.microsoft.com/office/drawing/2014/main" id="{406F46EA-6AC2-4DC2-9AF2-E97421D2F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316 w 429"/>
                  <a:gd name="T1" fmla="*/ 227 h 396"/>
                  <a:gd name="T2" fmla="*/ 211 w 429"/>
                  <a:gd name="T3" fmla="*/ 227 h 396"/>
                  <a:gd name="T4" fmla="*/ 231 w 429"/>
                  <a:gd name="T5" fmla="*/ 231 h 396"/>
                  <a:gd name="T6" fmla="*/ 254 w 429"/>
                  <a:gd name="T7" fmla="*/ 240 h 396"/>
                  <a:gd name="T8" fmla="*/ 276 w 429"/>
                  <a:gd name="T9" fmla="*/ 251 h 396"/>
                  <a:gd name="T10" fmla="*/ 295 w 429"/>
                  <a:gd name="T11" fmla="*/ 259 h 396"/>
                  <a:gd name="T12" fmla="*/ 296 w 429"/>
                  <a:gd name="T13" fmla="*/ 261 h 396"/>
                  <a:gd name="T14" fmla="*/ 296 w 429"/>
                  <a:gd name="T15" fmla="*/ 263 h 396"/>
                  <a:gd name="T16" fmla="*/ 296 w 429"/>
                  <a:gd name="T17" fmla="*/ 266 h 396"/>
                  <a:gd name="T18" fmla="*/ 287 w 429"/>
                  <a:gd name="T19" fmla="*/ 304 h 396"/>
                  <a:gd name="T20" fmla="*/ 260 w 429"/>
                  <a:gd name="T21" fmla="*/ 338 h 396"/>
                  <a:gd name="T22" fmla="*/ 217 w 429"/>
                  <a:gd name="T23" fmla="*/ 363 h 396"/>
                  <a:gd name="T24" fmla="*/ 160 w 429"/>
                  <a:gd name="T25" fmla="*/ 372 h 396"/>
                  <a:gd name="T26" fmla="*/ 234 w 429"/>
                  <a:gd name="T27" fmla="*/ 372 h 396"/>
                  <a:gd name="T28" fmla="*/ 254 w 429"/>
                  <a:gd name="T29" fmla="*/ 362 h 396"/>
                  <a:gd name="T30" fmla="*/ 295 w 429"/>
                  <a:gd name="T31" fmla="*/ 321 h 396"/>
                  <a:gd name="T32" fmla="*/ 318 w 429"/>
                  <a:gd name="T33" fmla="*/ 265 h 396"/>
                  <a:gd name="T34" fmla="*/ 363 w 429"/>
                  <a:gd name="T35" fmla="*/ 265 h 396"/>
                  <a:gd name="T36" fmla="*/ 377 w 429"/>
                  <a:gd name="T37" fmla="*/ 262 h 396"/>
                  <a:gd name="T38" fmla="*/ 403 w 429"/>
                  <a:gd name="T39" fmla="*/ 245 h 396"/>
                  <a:gd name="T40" fmla="*/ 408 w 429"/>
                  <a:gd name="T41" fmla="*/ 239 h 396"/>
                  <a:gd name="T42" fmla="*/ 366 w 429"/>
                  <a:gd name="T43" fmla="*/ 239 h 396"/>
                  <a:gd name="T44" fmla="*/ 349 w 429"/>
                  <a:gd name="T45" fmla="*/ 237 h 396"/>
                  <a:gd name="T46" fmla="*/ 332 w 429"/>
                  <a:gd name="T47" fmla="*/ 233 h 396"/>
                  <a:gd name="T48" fmla="*/ 316 w 429"/>
                  <a:gd name="T49" fmla="*/ 227 h 39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29" h="396">
                    <a:moveTo>
                      <a:pt x="316" y="227"/>
                    </a:moveTo>
                    <a:lnTo>
                      <a:pt x="211" y="227"/>
                    </a:lnTo>
                    <a:lnTo>
                      <a:pt x="231" y="231"/>
                    </a:lnTo>
                    <a:lnTo>
                      <a:pt x="254" y="240"/>
                    </a:lnTo>
                    <a:lnTo>
                      <a:pt x="276" y="251"/>
                    </a:lnTo>
                    <a:lnTo>
                      <a:pt x="295" y="259"/>
                    </a:lnTo>
                    <a:lnTo>
                      <a:pt x="296" y="261"/>
                    </a:lnTo>
                    <a:lnTo>
                      <a:pt x="296" y="263"/>
                    </a:lnTo>
                    <a:lnTo>
                      <a:pt x="296" y="266"/>
                    </a:lnTo>
                    <a:lnTo>
                      <a:pt x="287" y="304"/>
                    </a:lnTo>
                    <a:lnTo>
                      <a:pt x="260" y="338"/>
                    </a:lnTo>
                    <a:lnTo>
                      <a:pt x="217" y="363"/>
                    </a:lnTo>
                    <a:lnTo>
                      <a:pt x="160" y="372"/>
                    </a:lnTo>
                    <a:lnTo>
                      <a:pt x="234" y="372"/>
                    </a:lnTo>
                    <a:lnTo>
                      <a:pt x="254" y="362"/>
                    </a:lnTo>
                    <a:lnTo>
                      <a:pt x="295" y="321"/>
                    </a:lnTo>
                    <a:lnTo>
                      <a:pt x="318" y="265"/>
                    </a:lnTo>
                    <a:lnTo>
                      <a:pt x="363" y="265"/>
                    </a:lnTo>
                    <a:lnTo>
                      <a:pt x="377" y="262"/>
                    </a:lnTo>
                    <a:lnTo>
                      <a:pt x="403" y="245"/>
                    </a:lnTo>
                    <a:lnTo>
                      <a:pt x="408" y="239"/>
                    </a:lnTo>
                    <a:lnTo>
                      <a:pt x="366" y="239"/>
                    </a:lnTo>
                    <a:lnTo>
                      <a:pt x="349" y="237"/>
                    </a:lnTo>
                    <a:lnTo>
                      <a:pt x="332" y="233"/>
                    </a:lnTo>
                    <a:lnTo>
                      <a:pt x="316" y="227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1" name="Freeform 213">
                <a:extLst>
                  <a:ext uri="{FF2B5EF4-FFF2-40B4-BE49-F238E27FC236}">
                    <a16:creationId xmlns:a16="http://schemas.microsoft.com/office/drawing/2014/main" id="{5E314E33-51E3-4DA5-84BF-138FE8517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363 w 429"/>
                  <a:gd name="T1" fmla="*/ 265 h 396"/>
                  <a:gd name="T2" fmla="*/ 318 w 429"/>
                  <a:gd name="T3" fmla="*/ 265 h 396"/>
                  <a:gd name="T4" fmla="*/ 327 w 429"/>
                  <a:gd name="T5" fmla="*/ 268 h 396"/>
                  <a:gd name="T6" fmla="*/ 337 w 429"/>
                  <a:gd name="T7" fmla="*/ 269 h 396"/>
                  <a:gd name="T8" fmla="*/ 346 w 429"/>
                  <a:gd name="T9" fmla="*/ 269 h 396"/>
                  <a:gd name="T10" fmla="*/ 363 w 429"/>
                  <a:gd name="T11" fmla="*/ 265 h 3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9" h="396">
                    <a:moveTo>
                      <a:pt x="363" y="265"/>
                    </a:moveTo>
                    <a:lnTo>
                      <a:pt x="318" y="265"/>
                    </a:lnTo>
                    <a:lnTo>
                      <a:pt x="327" y="268"/>
                    </a:lnTo>
                    <a:lnTo>
                      <a:pt x="337" y="269"/>
                    </a:lnTo>
                    <a:lnTo>
                      <a:pt x="346" y="269"/>
                    </a:lnTo>
                    <a:lnTo>
                      <a:pt x="363" y="265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2" name="Freeform 214">
                <a:extLst>
                  <a:ext uri="{FF2B5EF4-FFF2-40B4-BE49-F238E27FC236}">
                    <a16:creationId xmlns:a16="http://schemas.microsoft.com/office/drawing/2014/main" id="{571498E9-6A57-495D-9FF5-F9A19AEF5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231 w 429"/>
                  <a:gd name="T1" fmla="*/ 202 h 396"/>
                  <a:gd name="T2" fmla="*/ 204 w 429"/>
                  <a:gd name="T3" fmla="*/ 207 h 396"/>
                  <a:gd name="T4" fmla="*/ 183 w 429"/>
                  <a:gd name="T5" fmla="*/ 220 h 396"/>
                  <a:gd name="T6" fmla="*/ 167 w 429"/>
                  <a:gd name="T7" fmla="*/ 240 h 396"/>
                  <a:gd name="T8" fmla="*/ 159 w 429"/>
                  <a:gd name="T9" fmla="*/ 265 h 396"/>
                  <a:gd name="T10" fmla="*/ 173 w 429"/>
                  <a:gd name="T11" fmla="*/ 265 h 396"/>
                  <a:gd name="T12" fmla="*/ 178 w 429"/>
                  <a:gd name="T13" fmla="*/ 251 h 396"/>
                  <a:gd name="T14" fmla="*/ 186 w 429"/>
                  <a:gd name="T15" fmla="*/ 239 h 396"/>
                  <a:gd name="T16" fmla="*/ 197 w 429"/>
                  <a:gd name="T17" fmla="*/ 230 h 396"/>
                  <a:gd name="T18" fmla="*/ 211 w 429"/>
                  <a:gd name="T19" fmla="*/ 227 h 396"/>
                  <a:gd name="T20" fmla="*/ 316 w 429"/>
                  <a:gd name="T21" fmla="*/ 227 h 396"/>
                  <a:gd name="T22" fmla="*/ 314 w 429"/>
                  <a:gd name="T23" fmla="*/ 227 h 396"/>
                  <a:gd name="T24" fmla="*/ 299 w 429"/>
                  <a:gd name="T25" fmla="*/ 221 h 396"/>
                  <a:gd name="T26" fmla="*/ 282 w 429"/>
                  <a:gd name="T27" fmla="*/ 214 h 396"/>
                  <a:gd name="T28" fmla="*/ 265 w 429"/>
                  <a:gd name="T29" fmla="*/ 208 h 396"/>
                  <a:gd name="T30" fmla="*/ 248 w 429"/>
                  <a:gd name="T31" fmla="*/ 204 h 396"/>
                  <a:gd name="T32" fmla="*/ 231 w 429"/>
                  <a:gd name="T33" fmla="*/ 202 h 3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29" h="396">
                    <a:moveTo>
                      <a:pt x="231" y="202"/>
                    </a:moveTo>
                    <a:lnTo>
                      <a:pt x="204" y="207"/>
                    </a:lnTo>
                    <a:lnTo>
                      <a:pt x="183" y="220"/>
                    </a:lnTo>
                    <a:lnTo>
                      <a:pt x="167" y="240"/>
                    </a:lnTo>
                    <a:lnTo>
                      <a:pt x="159" y="265"/>
                    </a:lnTo>
                    <a:lnTo>
                      <a:pt x="173" y="265"/>
                    </a:lnTo>
                    <a:lnTo>
                      <a:pt x="178" y="251"/>
                    </a:lnTo>
                    <a:lnTo>
                      <a:pt x="186" y="239"/>
                    </a:lnTo>
                    <a:lnTo>
                      <a:pt x="197" y="230"/>
                    </a:lnTo>
                    <a:lnTo>
                      <a:pt x="211" y="227"/>
                    </a:lnTo>
                    <a:lnTo>
                      <a:pt x="316" y="227"/>
                    </a:lnTo>
                    <a:lnTo>
                      <a:pt x="314" y="227"/>
                    </a:lnTo>
                    <a:lnTo>
                      <a:pt x="299" y="221"/>
                    </a:lnTo>
                    <a:lnTo>
                      <a:pt x="282" y="214"/>
                    </a:lnTo>
                    <a:lnTo>
                      <a:pt x="265" y="208"/>
                    </a:lnTo>
                    <a:lnTo>
                      <a:pt x="248" y="204"/>
                    </a:lnTo>
                    <a:lnTo>
                      <a:pt x="231" y="202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3" name="Freeform 215">
                <a:extLst>
                  <a:ext uri="{FF2B5EF4-FFF2-40B4-BE49-F238E27FC236}">
                    <a16:creationId xmlns:a16="http://schemas.microsoft.com/office/drawing/2014/main" id="{D6187B18-5258-4802-9029-63A9EE119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403 w 429"/>
                  <a:gd name="T1" fmla="*/ 144 h 396"/>
                  <a:gd name="T2" fmla="*/ 395 w 429"/>
                  <a:gd name="T3" fmla="*/ 144 h 396"/>
                  <a:gd name="T4" fmla="*/ 391 w 429"/>
                  <a:gd name="T5" fmla="*/ 152 h 396"/>
                  <a:gd name="T6" fmla="*/ 391 w 429"/>
                  <a:gd name="T7" fmla="*/ 160 h 396"/>
                  <a:gd name="T8" fmla="*/ 392 w 429"/>
                  <a:gd name="T9" fmla="*/ 170 h 396"/>
                  <a:gd name="T10" fmla="*/ 397 w 429"/>
                  <a:gd name="T11" fmla="*/ 180 h 396"/>
                  <a:gd name="T12" fmla="*/ 404 w 429"/>
                  <a:gd name="T13" fmla="*/ 188 h 396"/>
                  <a:gd name="T14" fmla="*/ 413 w 429"/>
                  <a:gd name="T15" fmla="*/ 194 h 396"/>
                  <a:gd name="T16" fmla="*/ 413 w 429"/>
                  <a:gd name="T17" fmla="*/ 197 h 396"/>
                  <a:gd name="T18" fmla="*/ 414 w 429"/>
                  <a:gd name="T19" fmla="*/ 198 h 396"/>
                  <a:gd name="T20" fmla="*/ 414 w 429"/>
                  <a:gd name="T21" fmla="*/ 202 h 396"/>
                  <a:gd name="T22" fmla="*/ 412 w 429"/>
                  <a:gd name="T23" fmla="*/ 210 h 396"/>
                  <a:gd name="T24" fmla="*/ 405 w 429"/>
                  <a:gd name="T25" fmla="*/ 222 h 396"/>
                  <a:gd name="T26" fmla="*/ 391 w 429"/>
                  <a:gd name="T27" fmla="*/ 234 h 396"/>
                  <a:gd name="T28" fmla="*/ 366 w 429"/>
                  <a:gd name="T29" fmla="*/ 239 h 396"/>
                  <a:gd name="T30" fmla="*/ 408 w 429"/>
                  <a:gd name="T31" fmla="*/ 239 h 396"/>
                  <a:gd name="T32" fmla="*/ 421 w 429"/>
                  <a:gd name="T33" fmla="*/ 220 h 396"/>
                  <a:gd name="T34" fmla="*/ 428 w 429"/>
                  <a:gd name="T35" fmla="*/ 189 h 396"/>
                  <a:gd name="T36" fmla="*/ 427 w 429"/>
                  <a:gd name="T37" fmla="*/ 176 h 396"/>
                  <a:gd name="T38" fmla="*/ 422 w 429"/>
                  <a:gd name="T39" fmla="*/ 161 h 396"/>
                  <a:gd name="T40" fmla="*/ 414 w 429"/>
                  <a:gd name="T41" fmla="*/ 149 h 396"/>
                  <a:gd name="T42" fmla="*/ 403 w 429"/>
                  <a:gd name="T43" fmla="*/ 144 h 39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29" h="396">
                    <a:moveTo>
                      <a:pt x="403" y="144"/>
                    </a:moveTo>
                    <a:lnTo>
                      <a:pt x="395" y="144"/>
                    </a:lnTo>
                    <a:lnTo>
                      <a:pt x="391" y="152"/>
                    </a:lnTo>
                    <a:lnTo>
                      <a:pt x="391" y="160"/>
                    </a:lnTo>
                    <a:lnTo>
                      <a:pt x="392" y="170"/>
                    </a:lnTo>
                    <a:lnTo>
                      <a:pt x="397" y="180"/>
                    </a:lnTo>
                    <a:lnTo>
                      <a:pt x="404" y="188"/>
                    </a:lnTo>
                    <a:lnTo>
                      <a:pt x="413" y="194"/>
                    </a:lnTo>
                    <a:lnTo>
                      <a:pt x="413" y="197"/>
                    </a:lnTo>
                    <a:lnTo>
                      <a:pt x="414" y="198"/>
                    </a:lnTo>
                    <a:lnTo>
                      <a:pt x="414" y="202"/>
                    </a:lnTo>
                    <a:lnTo>
                      <a:pt x="412" y="210"/>
                    </a:lnTo>
                    <a:lnTo>
                      <a:pt x="405" y="222"/>
                    </a:lnTo>
                    <a:lnTo>
                      <a:pt x="391" y="234"/>
                    </a:lnTo>
                    <a:lnTo>
                      <a:pt x="366" y="239"/>
                    </a:lnTo>
                    <a:lnTo>
                      <a:pt x="408" y="239"/>
                    </a:lnTo>
                    <a:lnTo>
                      <a:pt x="421" y="220"/>
                    </a:lnTo>
                    <a:lnTo>
                      <a:pt x="428" y="189"/>
                    </a:lnTo>
                    <a:lnTo>
                      <a:pt x="427" y="176"/>
                    </a:lnTo>
                    <a:lnTo>
                      <a:pt x="422" y="161"/>
                    </a:lnTo>
                    <a:lnTo>
                      <a:pt x="414" y="149"/>
                    </a:lnTo>
                    <a:lnTo>
                      <a:pt x="403" y="144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4" name="Freeform 216">
                <a:extLst>
                  <a:ext uri="{FF2B5EF4-FFF2-40B4-BE49-F238E27FC236}">
                    <a16:creationId xmlns:a16="http://schemas.microsoft.com/office/drawing/2014/main" id="{2EC6CEF7-2697-4019-B8F7-3D2B1562E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129 w 429"/>
                  <a:gd name="T1" fmla="*/ 142 h 396"/>
                  <a:gd name="T2" fmla="*/ 106 w 429"/>
                  <a:gd name="T3" fmla="*/ 142 h 396"/>
                  <a:gd name="T4" fmla="*/ 117 w 429"/>
                  <a:gd name="T5" fmla="*/ 153 h 396"/>
                  <a:gd name="T6" fmla="*/ 131 w 429"/>
                  <a:gd name="T7" fmla="*/ 161 h 396"/>
                  <a:gd name="T8" fmla="*/ 146 w 429"/>
                  <a:gd name="T9" fmla="*/ 166 h 396"/>
                  <a:gd name="T10" fmla="*/ 162 w 429"/>
                  <a:gd name="T11" fmla="*/ 167 h 396"/>
                  <a:gd name="T12" fmla="*/ 174 w 429"/>
                  <a:gd name="T13" fmla="*/ 166 h 396"/>
                  <a:gd name="T14" fmla="*/ 187 w 429"/>
                  <a:gd name="T15" fmla="*/ 162 h 396"/>
                  <a:gd name="T16" fmla="*/ 198 w 429"/>
                  <a:gd name="T17" fmla="*/ 154 h 396"/>
                  <a:gd name="T18" fmla="*/ 198 w 429"/>
                  <a:gd name="T19" fmla="*/ 153 h 396"/>
                  <a:gd name="T20" fmla="*/ 160 w 429"/>
                  <a:gd name="T21" fmla="*/ 153 h 396"/>
                  <a:gd name="T22" fmla="*/ 149 w 429"/>
                  <a:gd name="T23" fmla="*/ 152 h 396"/>
                  <a:gd name="T24" fmla="*/ 139 w 429"/>
                  <a:gd name="T25" fmla="*/ 148 h 396"/>
                  <a:gd name="T26" fmla="*/ 130 w 429"/>
                  <a:gd name="T27" fmla="*/ 143 h 396"/>
                  <a:gd name="T28" fmla="*/ 129 w 429"/>
                  <a:gd name="T29" fmla="*/ 142 h 3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29" h="396">
                    <a:moveTo>
                      <a:pt x="129" y="142"/>
                    </a:moveTo>
                    <a:lnTo>
                      <a:pt x="106" y="142"/>
                    </a:lnTo>
                    <a:lnTo>
                      <a:pt x="117" y="153"/>
                    </a:lnTo>
                    <a:lnTo>
                      <a:pt x="131" y="161"/>
                    </a:lnTo>
                    <a:lnTo>
                      <a:pt x="146" y="166"/>
                    </a:lnTo>
                    <a:lnTo>
                      <a:pt x="162" y="167"/>
                    </a:lnTo>
                    <a:lnTo>
                      <a:pt x="174" y="166"/>
                    </a:lnTo>
                    <a:lnTo>
                      <a:pt x="187" y="162"/>
                    </a:lnTo>
                    <a:lnTo>
                      <a:pt x="198" y="154"/>
                    </a:lnTo>
                    <a:lnTo>
                      <a:pt x="198" y="153"/>
                    </a:lnTo>
                    <a:lnTo>
                      <a:pt x="160" y="153"/>
                    </a:lnTo>
                    <a:lnTo>
                      <a:pt x="149" y="152"/>
                    </a:lnTo>
                    <a:lnTo>
                      <a:pt x="139" y="148"/>
                    </a:lnTo>
                    <a:lnTo>
                      <a:pt x="130" y="143"/>
                    </a:lnTo>
                    <a:lnTo>
                      <a:pt x="129" y="142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5" name="Freeform 217">
                <a:extLst>
                  <a:ext uri="{FF2B5EF4-FFF2-40B4-BE49-F238E27FC236}">
                    <a16:creationId xmlns:a16="http://schemas.microsoft.com/office/drawing/2014/main" id="{1DC55419-5D22-49AF-9CCA-224A10109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196 w 429"/>
                  <a:gd name="T1" fmla="*/ 128 h 396"/>
                  <a:gd name="T2" fmla="*/ 161 w 429"/>
                  <a:gd name="T3" fmla="*/ 128 h 396"/>
                  <a:gd name="T4" fmla="*/ 180 w 429"/>
                  <a:gd name="T5" fmla="*/ 130 h 396"/>
                  <a:gd name="T6" fmla="*/ 180 w 429"/>
                  <a:gd name="T7" fmla="*/ 152 h 396"/>
                  <a:gd name="T8" fmla="*/ 168 w 429"/>
                  <a:gd name="T9" fmla="*/ 153 h 396"/>
                  <a:gd name="T10" fmla="*/ 198 w 429"/>
                  <a:gd name="T11" fmla="*/ 153 h 396"/>
                  <a:gd name="T12" fmla="*/ 202 w 429"/>
                  <a:gd name="T13" fmla="*/ 143 h 396"/>
                  <a:gd name="T14" fmla="*/ 197 w 429"/>
                  <a:gd name="T15" fmla="*/ 129 h 396"/>
                  <a:gd name="T16" fmla="*/ 196 w 429"/>
                  <a:gd name="T17" fmla="*/ 128 h 3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29" h="396">
                    <a:moveTo>
                      <a:pt x="196" y="128"/>
                    </a:moveTo>
                    <a:lnTo>
                      <a:pt x="161" y="128"/>
                    </a:lnTo>
                    <a:lnTo>
                      <a:pt x="180" y="130"/>
                    </a:lnTo>
                    <a:lnTo>
                      <a:pt x="180" y="152"/>
                    </a:lnTo>
                    <a:lnTo>
                      <a:pt x="168" y="153"/>
                    </a:lnTo>
                    <a:lnTo>
                      <a:pt x="198" y="153"/>
                    </a:lnTo>
                    <a:lnTo>
                      <a:pt x="202" y="143"/>
                    </a:lnTo>
                    <a:lnTo>
                      <a:pt x="197" y="129"/>
                    </a:lnTo>
                    <a:lnTo>
                      <a:pt x="196" y="128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6" name="Freeform 218">
                <a:extLst>
                  <a:ext uri="{FF2B5EF4-FFF2-40B4-BE49-F238E27FC236}">
                    <a16:creationId xmlns:a16="http://schemas.microsoft.com/office/drawing/2014/main" id="{E41EDF9F-B88A-41DB-BC5B-82E6195EF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156 w 429"/>
                  <a:gd name="T1" fmla="*/ 115 h 396"/>
                  <a:gd name="T2" fmla="*/ 145 w 429"/>
                  <a:gd name="T3" fmla="*/ 116 h 396"/>
                  <a:gd name="T4" fmla="*/ 135 w 429"/>
                  <a:gd name="T5" fmla="*/ 117 h 396"/>
                  <a:gd name="T6" fmla="*/ 124 w 429"/>
                  <a:gd name="T7" fmla="*/ 119 h 396"/>
                  <a:gd name="T8" fmla="*/ 114 w 429"/>
                  <a:gd name="T9" fmla="*/ 122 h 396"/>
                  <a:gd name="T10" fmla="*/ 187 w 429"/>
                  <a:gd name="T11" fmla="*/ 122 h 396"/>
                  <a:gd name="T12" fmla="*/ 185 w 429"/>
                  <a:gd name="T13" fmla="*/ 121 h 396"/>
                  <a:gd name="T14" fmla="*/ 170 w 429"/>
                  <a:gd name="T15" fmla="*/ 116 h 396"/>
                  <a:gd name="T16" fmla="*/ 156 w 429"/>
                  <a:gd name="T17" fmla="*/ 115 h 3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29" h="396">
                    <a:moveTo>
                      <a:pt x="156" y="115"/>
                    </a:moveTo>
                    <a:lnTo>
                      <a:pt x="145" y="116"/>
                    </a:lnTo>
                    <a:lnTo>
                      <a:pt x="135" y="117"/>
                    </a:lnTo>
                    <a:lnTo>
                      <a:pt x="124" y="119"/>
                    </a:lnTo>
                    <a:lnTo>
                      <a:pt x="114" y="122"/>
                    </a:lnTo>
                    <a:lnTo>
                      <a:pt x="187" y="122"/>
                    </a:lnTo>
                    <a:lnTo>
                      <a:pt x="185" y="121"/>
                    </a:lnTo>
                    <a:lnTo>
                      <a:pt x="170" y="116"/>
                    </a:lnTo>
                    <a:lnTo>
                      <a:pt x="156" y="115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7" name="Freeform 219">
                <a:extLst>
                  <a:ext uri="{FF2B5EF4-FFF2-40B4-BE49-F238E27FC236}">
                    <a16:creationId xmlns:a16="http://schemas.microsoft.com/office/drawing/2014/main" id="{24184024-E57C-4807-9DB6-F8FE314FD0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395"/>
                <a:ext cx="429" cy="396"/>
              </a:xfrm>
              <a:custGeom>
                <a:avLst/>
                <a:gdLst>
                  <a:gd name="T0" fmla="*/ 252 w 429"/>
                  <a:gd name="T1" fmla="*/ 26 h 396"/>
                  <a:gd name="T2" fmla="*/ 190 w 429"/>
                  <a:gd name="T3" fmla="*/ 26 h 396"/>
                  <a:gd name="T4" fmla="*/ 208 w 429"/>
                  <a:gd name="T5" fmla="*/ 28 h 396"/>
                  <a:gd name="T6" fmla="*/ 224 w 429"/>
                  <a:gd name="T7" fmla="*/ 34 h 396"/>
                  <a:gd name="T8" fmla="*/ 234 w 429"/>
                  <a:gd name="T9" fmla="*/ 42 h 396"/>
                  <a:gd name="T10" fmla="*/ 238 w 429"/>
                  <a:gd name="T11" fmla="*/ 50 h 396"/>
                  <a:gd name="T12" fmla="*/ 238 w 429"/>
                  <a:gd name="T13" fmla="*/ 58 h 396"/>
                  <a:gd name="T14" fmla="*/ 243 w 429"/>
                  <a:gd name="T15" fmla="*/ 58 h 396"/>
                  <a:gd name="T16" fmla="*/ 245 w 429"/>
                  <a:gd name="T17" fmla="*/ 57 h 396"/>
                  <a:gd name="T18" fmla="*/ 248 w 429"/>
                  <a:gd name="T19" fmla="*/ 52 h 396"/>
                  <a:gd name="T20" fmla="*/ 251 w 429"/>
                  <a:gd name="T21" fmla="*/ 39 h 396"/>
                  <a:gd name="T22" fmla="*/ 252 w 429"/>
                  <a:gd name="T23" fmla="*/ 26 h 39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29" h="396">
                    <a:moveTo>
                      <a:pt x="252" y="26"/>
                    </a:moveTo>
                    <a:lnTo>
                      <a:pt x="190" y="26"/>
                    </a:lnTo>
                    <a:lnTo>
                      <a:pt x="208" y="28"/>
                    </a:lnTo>
                    <a:lnTo>
                      <a:pt x="224" y="34"/>
                    </a:lnTo>
                    <a:lnTo>
                      <a:pt x="234" y="42"/>
                    </a:lnTo>
                    <a:lnTo>
                      <a:pt x="238" y="50"/>
                    </a:lnTo>
                    <a:lnTo>
                      <a:pt x="238" y="58"/>
                    </a:lnTo>
                    <a:lnTo>
                      <a:pt x="243" y="58"/>
                    </a:lnTo>
                    <a:lnTo>
                      <a:pt x="245" y="57"/>
                    </a:lnTo>
                    <a:lnTo>
                      <a:pt x="248" y="52"/>
                    </a:lnTo>
                    <a:lnTo>
                      <a:pt x="251" y="39"/>
                    </a:lnTo>
                    <a:lnTo>
                      <a:pt x="252" y="26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5607" name="Picture 220">
              <a:extLst>
                <a:ext uri="{FF2B5EF4-FFF2-40B4-BE49-F238E27FC236}">
                  <a16:creationId xmlns:a16="http://schemas.microsoft.com/office/drawing/2014/main" id="{971BE13D-F1F5-4DF7-9477-F79867EF41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" y="1727"/>
              <a:ext cx="320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08" name="Group 221">
              <a:extLst>
                <a:ext uri="{FF2B5EF4-FFF2-40B4-BE49-F238E27FC236}">
                  <a16:creationId xmlns:a16="http://schemas.microsoft.com/office/drawing/2014/main" id="{69215E36-9000-4B63-A68D-7D57DC081F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" y="1709"/>
              <a:ext cx="352" cy="412"/>
              <a:chOff x="246" y="1709"/>
              <a:chExt cx="352" cy="412"/>
            </a:xfrm>
          </p:grpSpPr>
          <p:sp>
            <p:nvSpPr>
              <p:cNvPr id="25652" name="Freeform 222">
                <a:extLst>
                  <a:ext uri="{FF2B5EF4-FFF2-40B4-BE49-F238E27FC236}">
                    <a16:creationId xmlns:a16="http://schemas.microsoft.com/office/drawing/2014/main" id="{8A31AA2C-0551-4D42-93D8-CA3789C8EB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110 w 352"/>
                  <a:gd name="T1" fmla="*/ 390 h 412"/>
                  <a:gd name="T2" fmla="*/ 1 w 352"/>
                  <a:gd name="T3" fmla="*/ 390 h 412"/>
                  <a:gd name="T4" fmla="*/ 0 w 352"/>
                  <a:gd name="T5" fmla="*/ 391 h 412"/>
                  <a:gd name="T6" fmla="*/ 0 w 352"/>
                  <a:gd name="T7" fmla="*/ 410 h 412"/>
                  <a:gd name="T8" fmla="*/ 0 w 352"/>
                  <a:gd name="T9" fmla="*/ 411 h 412"/>
                  <a:gd name="T10" fmla="*/ 3 w 352"/>
                  <a:gd name="T11" fmla="*/ 411 h 412"/>
                  <a:gd name="T12" fmla="*/ 9 w 352"/>
                  <a:gd name="T13" fmla="*/ 411 h 412"/>
                  <a:gd name="T14" fmla="*/ 18 w 352"/>
                  <a:gd name="T15" fmla="*/ 411 h 412"/>
                  <a:gd name="T16" fmla="*/ 33 w 352"/>
                  <a:gd name="T17" fmla="*/ 410 h 412"/>
                  <a:gd name="T18" fmla="*/ 54 w 352"/>
                  <a:gd name="T19" fmla="*/ 410 h 412"/>
                  <a:gd name="T20" fmla="*/ 112 w 352"/>
                  <a:gd name="T21" fmla="*/ 410 h 412"/>
                  <a:gd name="T22" fmla="*/ 112 w 352"/>
                  <a:gd name="T23" fmla="*/ 391 h 412"/>
                  <a:gd name="T24" fmla="*/ 110 w 352"/>
                  <a:gd name="T25" fmla="*/ 390 h 4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2" h="412">
                    <a:moveTo>
                      <a:pt x="110" y="390"/>
                    </a:moveTo>
                    <a:lnTo>
                      <a:pt x="1" y="390"/>
                    </a:lnTo>
                    <a:lnTo>
                      <a:pt x="0" y="391"/>
                    </a:lnTo>
                    <a:lnTo>
                      <a:pt x="0" y="410"/>
                    </a:lnTo>
                    <a:lnTo>
                      <a:pt x="0" y="411"/>
                    </a:lnTo>
                    <a:lnTo>
                      <a:pt x="3" y="411"/>
                    </a:lnTo>
                    <a:lnTo>
                      <a:pt x="9" y="411"/>
                    </a:lnTo>
                    <a:lnTo>
                      <a:pt x="18" y="411"/>
                    </a:lnTo>
                    <a:lnTo>
                      <a:pt x="33" y="410"/>
                    </a:lnTo>
                    <a:lnTo>
                      <a:pt x="54" y="410"/>
                    </a:lnTo>
                    <a:lnTo>
                      <a:pt x="112" y="410"/>
                    </a:lnTo>
                    <a:lnTo>
                      <a:pt x="112" y="391"/>
                    </a:lnTo>
                    <a:lnTo>
                      <a:pt x="110" y="39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3" name="Freeform 223">
                <a:extLst>
                  <a:ext uri="{FF2B5EF4-FFF2-40B4-BE49-F238E27FC236}">
                    <a16:creationId xmlns:a16="http://schemas.microsoft.com/office/drawing/2014/main" id="{FA074774-EAA4-42CE-9E54-E83CF0A9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112 w 352"/>
                  <a:gd name="T1" fmla="*/ 410 h 412"/>
                  <a:gd name="T2" fmla="*/ 54 w 352"/>
                  <a:gd name="T3" fmla="*/ 410 h 412"/>
                  <a:gd name="T4" fmla="*/ 73 w 352"/>
                  <a:gd name="T5" fmla="*/ 410 h 412"/>
                  <a:gd name="T6" fmla="*/ 89 w 352"/>
                  <a:gd name="T7" fmla="*/ 411 h 412"/>
                  <a:gd name="T8" fmla="*/ 101 w 352"/>
                  <a:gd name="T9" fmla="*/ 411 h 412"/>
                  <a:gd name="T10" fmla="*/ 108 w 352"/>
                  <a:gd name="T11" fmla="*/ 411 h 412"/>
                  <a:gd name="T12" fmla="*/ 110 w 352"/>
                  <a:gd name="T13" fmla="*/ 411 h 412"/>
                  <a:gd name="T14" fmla="*/ 112 w 352"/>
                  <a:gd name="T15" fmla="*/ 410 h 412"/>
                  <a:gd name="T16" fmla="*/ 112 w 352"/>
                  <a:gd name="T17" fmla="*/ 410 h 4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2" h="412">
                    <a:moveTo>
                      <a:pt x="112" y="410"/>
                    </a:moveTo>
                    <a:lnTo>
                      <a:pt x="54" y="410"/>
                    </a:lnTo>
                    <a:lnTo>
                      <a:pt x="73" y="410"/>
                    </a:lnTo>
                    <a:lnTo>
                      <a:pt x="89" y="411"/>
                    </a:lnTo>
                    <a:lnTo>
                      <a:pt x="101" y="411"/>
                    </a:lnTo>
                    <a:lnTo>
                      <a:pt x="108" y="411"/>
                    </a:lnTo>
                    <a:lnTo>
                      <a:pt x="110" y="411"/>
                    </a:lnTo>
                    <a:lnTo>
                      <a:pt x="112" y="41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4" name="Freeform 224">
                <a:extLst>
                  <a:ext uri="{FF2B5EF4-FFF2-40B4-BE49-F238E27FC236}">
                    <a16:creationId xmlns:a16="http://schemas.microsoft.com/office/drawing/2014/main" id="{A3B84CEA-DDCF-483C-9CC0-7234AECAA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350 w 352"/>
                  <a:gd name="T1" fmla="*/ 390 h 412"/>
                  <a:gd name="T2" fmla="*/ 220 w 352"/>
                  <a:gd name="T3" fmla="*/ 390 h 412"/>
                  <a:gd name="T4" fmla="*/ 219 w 352"/>
                  <a:gd name="T5" fmla="*/ 390 h 412"/>
                  <a:gd name="T6" fmla="*/ 219 w 352"/>
                  <a:gd name="T7" fmla="*/ 410 h 412"/>
                  <a:gd name="T8" fmla="*/ 220 w 352"/>
                  <a:gd name="T9" fmla="*/ 411 h 412"/>
                  <a:gd name="T10" fmla="*/ 223 w 352"/>
                  <a:gd name="T11" fmla="*/ 411 h 412"/>
                  <a:gd name="T12" fmla="*/ 232 w 352"/>
                  <a:gd name="T13" fmla="*/ 411 h 412"/>
                  <a:gd name="T14" fmla="*/ 245 w 352"/>
                  <a:gd name="T15" fmla="*/ 411 h 412"/>
                  <a:gd name="T16" fmla="*/ 264 w 352"/>
                  <a:gd name="T17" fmla="*/ 410 h 412"/>
                  <a:gd name="T18" fmla="*/ 289 w 352"/>
                  <a:gd name="T19" fmla="*/ 410 h 412"/>
                  <a:gd name="T20" fmla="*/ 351 w 352"/>
                  <a:gd name="T21" fmla="*/ 410 h 412"/>
                  <a:gd name="T22" fmla="*/ 351 w 352"/>
                  <a:gd name="T23" fmla="*/ 392 h 412"/>
                  <a:gd name="T24" fmla="*/ 350 w 352"/>
                  <a:gd name="T25" fmla="*/ 390 h 4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2" h="412">
                    <a:moveTo>
                      <a:pt x="350" y="390"/>
                    </a:moveTo>
                    <a:lnTo>
                      <a:pt x="220" y="390"/>
                    </a:lnTo>
                    <a:lnTo>
                      <a:pt x="219" y="390"/>
                    </a:lnTo>
                    <a:lnTo>
                      <a:pt x="219" y="410"/>
                    </a:lnTo>
                    <a:lnTo>
                      <a:pt x="220" y="411"/>
                    </a:lnTo>
                    <a:lnTo>
                      <a:pt x="223" y="411"/>
                    </a:lnTo>
                    <a:lnTo>
                      <a:pt x="232" y="411"/>
                    </a:lnTo>
                    <a:lnTo>
                      <a:pt x="245" y="411"/>
                    </a:lnTo>
                    <a:lnTo>
                      <a:pt x="264" y="410"/>
                    </a:lnTo>
                    <a:lnTo>
                      <a:pt x="289" y="410"/>
                    </a:lnTo>
                    <a:lnTo>
                      <a:pt x="351" y="410"/>
                    </a:lnTo>
                    <a:lnTo>
                      <a:pt x="351" y="392"/>
                    </a:lnTo>
                    <a:lnTo>
                      <a:pt x="350" y="39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5" name="Freeform 225">
                <a:extLst>
                  <a:ext uri="{FF2B5EF4-FFF2-40B4-BE49-F238E27FC236}">
                    <a16:creationId xmlns:a16="http://schemas.microsoft.com/office/drawing/2014/main" id="{9E8D3832-3675-4CD5-9250-4AA560433E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351 w 352"/>
                  <a:gd name="T1" fmla="*/ 410 h 412"/>
                  <a:gd name="T2" fmla="*/ 289 w 352"/>
                  <a:gd name="T3" fmla="*/ 410 h 412"/>
                  <a:gd name="T4" fmla="*/ 313 w 352"/>
                  <a:gd name="T5" fmla="*/ 410 h 412"/>
                  <a:gd name="T6" fmla="*/ 329 w 352"/>
                  <a:gd name="T7" fmla="*/ 411 h 412"/>
                  <a:gd name="T8" fmla="*/ 339 w 352"/>
                  <a:gd name="T9" fmla="*/ 411 h 412"/>
                  <a:gd name="T10" fmla="*/ 346 w 352"/>
                  <a:gd name="T11" fmla="*/ 411 h 412"/>
                  <a:gd name="T12" fmla="*/ 349 w 352"/>
                  <a:gd name="T13" fmla="*/ 411 h 412"/>
                  <a:gd name="T14" fmla="*/ 351 w 352"/>
                  <a:gd name="T15" fmla="*/ 410 h 412"/>
                  <a:gd name="T16" fmla="*/ 351 w 352"/>
                  <a:gd name="T17" fmla="*/ 410 h 4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2" h="412">
                    <a:moveTo>
                      <a:pt x="351" y="410"/>
                    </a:moveTo>
                    <a:lnTo>
                      <a:pt x="289" y="410"/>
                    </a:lnTo>
                    <a:lnTo>
                      <a:pt x="313" y="410"/>
                    </a:lnTo>
                    <a:lnTo>
                      <a:pt x="329" y="411"/>
                    </a:lnTo>
                    <a:lnTo>
                      <a:pt x="339" y="411"/>
                    </a:lnTo>
                    <a:lnTo>
                      <a:pt x="346" y="411"/>
                    </a:lnTo>
                    <a:lnTo>
                      <a:pt x="349" y="411"/>
                    </a:lnTo>
                    <a:lnTo>
                      <a:pt x="351" y="41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6" name="Freeform 226">
                <a:extLst>
                  <a:ext uri="{FF2B5EF4-FFF2-40B4-BE49-F238E27FC236}">
                    <a16:creationId xmlns:a16="http://schemas.microsoft.com/office/drawing/2014/main" id="{660C200A-375C-4DD9-970E-A1303D27A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194 w 352"/>
                  <a:gd name="T1" fmla="*/ 0 h 412"/>
                  <a:gd name="T2" fmla="*/ 189 w 352"/>
                  <a:gd name="T3" fmla="*/ 0 h 412"/>
                  <a:gd name="T4" fmla="*/ 187 w 352"/>
                  <a:gd name="T5" fmla="*/ 2 h 412"/>
                  <a:gd name="T6" fmla="*/ 185 w 352"/>
                  <a:gd name="T7" fmla="*/ 4 h 412"/>
                  <a:gd name="T8" fmla="*/ 179 w 352"/>
                  <a:gd name="T9" fmla="*/ 12 h 412"/>
                  <a:gd name="T10" fmla="*/ 168 w 352"/>
                  <a:gd name="T11" fmla="*/ 20 h 412"/>
                  <a:gd name="T12" fmla="*/ 157 w 352"/>
                  <a:gd name="T13" fmla="*/ 27 h 412"/>
                  <a:gd name="T14" fmla="*/ 146 w 352"/>
                  <a:gd name="T15" fmla="*/ 32 h 412"/>
                  <a:gd name="T16" fmla="*/ 143 w 352"/>
                  <a:gd name="T17" fmla="*/ 33 h 412"/>
                  <a:gd name="T18" fmla="*/ 142 w 352"/>
                  <a:gd name="T19" fmla="*/ 35 h 412"/>
                  <a:gd name="T20" fmla="*/ 142 w 352"/>
                  <a:gd name="T21" fmla="*/ 39 h 412"/>
                  <a:gd name="T22" fmla="*/ 143 w 352"/>
                  <a:gd name="T23" fmla="*/ 42 h 412"/>
                  <a:gd name="T24" fmla="*/ 145 w 352"/>
                  <a:gd name="T25" fmla="*/ 44 h 412"/>
                  <a:gd name="T26" fmla="*/ 148 w 352"/>
                  <a:gd name="T27" fmla="*/ 50 h 412"/>
                  <a:gd name="T28" fmla="*/ 146 w 352"/>
                  <a:gd name="T29" fmla="*/ 58 h 412"/>
                  <a:gd name="T30" fmla="*/ 144 w 352"/>
                  <a:gd name="T31" fmla="*/ 63 h 412"/>
                  <a:gd name="T32" fmla="*/ 136 w 352"/>
                  <a:gd name="T33" fmla="*/ 90 h 412"/>
                  <a:gd name="T34" fmla="*/ 121 w 352"/>
                  <a:gd name="T35" fmla="*/ 137 h 412"/>
                  <a:gd name="T36" fmla="*/ 107 w 352"/>
                  <a:gd name="T37" fmla="*/ 183 h 412"/>
                  <a:gd name="T38" fmla="*/ 85 w 352"/>
                  <a:gd name="T39" fmla="*/ 250 h 412"/>
                  <a:gd name="T40" fmla="*/ 69 w 352"/>
                  <a:gd name="T41" fmla="*/ 300 h 412"/>
                  <a:gd name="T42" fmla="*/ 55 w 352"/>
                  <a:gd name="T43" fmla="*/ 343 h 412"/>
                  <a:gd name="T44" fmla="*/ 47 w 352"/>
                  <a:gd name="T45" fmla="*/ 364 h 412"/>
                  <a:gd name="T46" fmla="*/ 41 w 352"/>
                  <a:gd name="T47" fmla="*/ 382 h 412"/>
                  <a:gd name="T48" fmla="*/ 34 w 352"/>
                  <a:gd name="T49" fmla="*/ 390 h 412"/>
                  <a:gd name="T50" fmla="*/ 75 w 352"/>
                  <a:gd name="T51" fmla="*/ 390 h 412"/>
                  <a:gd name="T52" fmla="*/ 69 w 352"/>
                  <a:gd name="T53" fmla="*/ 385 h 412"/>
                  <a:gd name="T54" fmla="*/ 69 w 352"/>
                  <a:gd name="T55" fmla="*/ 375 h 412"/>
                  <a:gd name="T56" fmla="*/ 70 w 352"/>
                  <a:gd name="T57" fmla="*/ 369 h 412"/>
                  <a:gd name="T58" fmla="*/ 70 w 352"/>
                  <a:gd name="T59" fmla="*/ 366 h 412"/>
                  <a:gd name="T60" fmla="*/ 76 w 352"/>
                  <a:gd name="T61" fmla="*/ 345 h 412"/>
                  <a:gd name="T62" fmla="*/ 86 w 352"/>
                  <a:gd name="T63" fmla="*/ 312 h 412"/>
                  <a:gd name="T64" fmla="*/ 97 w 352"/>
                  <a:gd name="T65" fmla="*/ 277 h 412"/>
                  <a:gd name="T66" fmla="*/ 103 w 352"/>
                  <a:gd name="T67" fmla="*/ 256 h 412"/>
                  <a:gd name="T68" fmla="*/ 266 w 352"/>
                  <a:gd name="T69" fmla="*/ 256 h 412"/>
                  <a:gd name="T70" fmla="*/ 262 w 352"/>
                  <a:gd name="T71" fmla="*/ 244 h 412"/>
                  <a:gd name="T72" fmla="*/ 260 w 352"/>
                  <a:gd name="T73" fmla="*/ 236 h 412"/>
                  <a:gd name="T74" fmla="*/ 109 w 352"/>
                  <a:gd name="T75" fmla="*/ 236 h 412"/>
                  <a:gd name="T76" fmla="*/ 118 w 352"/>
                  <a:gd name="T77" fmla="*/ 206 h 412"/>
                  <a:gd name="T78" fmla="*/ 135 w 352"/>
                  <a:gd name="T79" fmla="*/ 152 h 412"/>
                  <a:gd name="T80" fmla="*/ 152 w 352"/>
                  <a:gd name="T81" fmla="*/ 100 h 412"/>
                  <a:gd name="T82" fmla="*/ 161 w 352"/>
                  <a:gd name="T83" fmla="*/ 69 h 412"/>
                  <a:gd name="T84" fmla="*/ 163 w 352"/>
                  <a:gd name="T85" fmla="*/ 65 h 412"/>
                  <a:gd name="T86" fmla="*/ 212 w 352"/>
                  <a:gd name="T87" fmla="*/ 65 h 412"/>
                  <a:gd name="T88" fmla="*/ 207 w 352"/>
                  <a:gd name="T89" fmla="*/ 49 h 412"/>
                  <a:gd name="T90" fmla="*/ 196 w 352"/>
                  <a:gd name="T91" fmla="*/ 9 h 412"/>
                  <a:gd name="T92" fmla="*/ 195 w 352"/>
                  <a:gd name="T93" fmla="*/ 3 h 412"/>
                  <a:gd name="T94" fmla="*/ 194 w 352"/>
                  <a:gd name="T95" fmla="*/ 0 h 41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352" h="412">
                    <a:moveTo>
                      <a:pt x="194" y="0"/>
                    </a:moveTo>
                    <a:lnTo>
                      <a:pt x="189" y="0"/>
                    </a:lnTo>
                    <a:lnTo>
                      <a:pt x="187" y="2"/>
                    </a:lnTo>
                    <a:lnTo>
                      <a:pt x="185" y="4"/>
                    </a:lnTo>
                    <a:lnTo>
                      <a:pt x="179" y="12"/>
                    </a:lnTo>
                    <a:lnTo>
                      <a:pt x="168" y="20"/>
                    </a:lnTo>
                    <a:lnTo>
                      <a:pt x="157" y="27"/>
                    </a:lnTo>
                    <a:lnTo>
                      <a:pt x="146" y="32"/>
                    </a:lnTo>
                    <a:lnTo>
                      <a:pt x="143" y="33"/>
                    </a:lnTo>
                    <a:lnTo>
                      <a:pt x="142" y="35"/>
                    </a:lnTo>
                    <a:lnTo>
                      <a:pt x="142" y="39"/>
                    </a:lnTo>
                    <a:lnTo>
                      <a:pt x="143" y="42"/>
                    </a:lnTo>
                    <a:lnTo>
                      <a:pt x="145" y="44"/>
                    </a:lnTo>
                    <a:lnTo>
                      <a:pt x="148" y="50"/>
                    </a:lnTo>
                    <a:lnTo>
                      <a:pt x="146" y="58"/>
                    </a:lnTo>
                    <a:lnTo>
                      <a:pt x="144" y="63"/>
                    </a:lnTo>
                    <a:lnTo>
                      <a:pt x="136" y="90"/>
                    </a:lnTo>
                    <a:lnTo>
                      <a:pt x="121" y="137"/>
                    </a:lnTo>
                    <a:lnTo>
                      <a:pt x="107" y="183"/>
                    </a:lnTo>
                    <a:lnTo>
                      <a:pt x="85" y="250"/>
                    </a:lnTo>
                    <a:lnTo>
                      <a:pt x="69" y="300"/>
                    </a:lnTo>
                    <a:lnTo>
                      <a:pt x="55" y="343"/>
                    </a:lnTo>
                    <a:lnTo>
                      <a:pt x="47" y="364"/>
                    </a:lnTo>
                    <a:lnTo>
                      <a:pt x="41" y="382"/>
                    </a:lnTo>
                    <a:lnTo>
                      <a:pt x="34" y="390"/>
                    </a:lnTo>
                    <a:lnTo>
                      <a:pt x="75" y="390"/>
                    </a:lnTo>
                    <a:lnTo>
                      <a:pt x="69" y="385"/>
                    </a:lnTo>
                    <a:lnTo>
                      <a:pt x="69" y="375"/>
                    </a:lnTo>
                    <a:lnTo>
                      <a:pt x="70" y="369"/>
                    </a:lnTo>
                    <a:lnTo>
                      <a:pt x="70" y="366"/>
                    </a:lnTo>
                    <a:lnTo>
                      <a:pt x="76" y="345"/>
                    </a:lnTo>
                    <a:lnTo>
                      <a:pt x="86" y="312"/>
                    </a:lnTo>
                    <a:lnTo>
                      <a:pt x="97" y="277"/>
                    </a:lnTo>
                    <a:lnTo>
                      <a:pt x="103" y="256"/>
                    </a:lnTo>
                    <a:lnTo>
                      <a:pt x="266" y="256"/>
                    </a:lnTo>
                    <a:lnTo>
                      <a:pt x="262" y="244"/>
                    </a:lnTo>
                    <a:lnTo>
                      <a:pt x="260" y="236"/>
                    </a:lnTo>
                    <a:lnTo>
                      <a:pt x="109" y="236"/>
                    </a:lnTo>
                    <a:lnTo>
                      <a:pt x="118" y="206"/>
                    </a:lnTo>
                    <a:lnTo>
                      <a:pt x="135" y="152"/>
                    </a:lnTo>
                    <a:lnTo>
                      <a:pt x="152" y="100"/>
                    </a:lnTo>
                    <a:lnTo>
                      <a:pt x="161" y="69"/>
                    </a:lnTo>
                    <a:lnTo>
                      <a:pt x="163" y="65"/>
                    </a:lnTo>
                    <a:lnTo>
                      <a:pt x="212" y="65"/>
                    </a:lnTo>
                    <a:lnTo>
                      <a:pt x="207" y="49"/>
                    </a:lnTo>
                    <a:lnTo>
                      <a:pt x="196" y="9"/>
                    </a:lnTo>
                    <a:lnTo>
                      <a:pt x="195" y="3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7" name="Freeform 227">
                <a:extLst>
                  <a:ext uri="{FF2B5EF4-FFF2-40B4-BE49-F238E27FC236}">
                    <a16:creationId xmlns:a16="http://schemas.microsoft.com/office/drawing/2014/main" id="{0E4499F7-3670-49F2-86F5-4D591C73FA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266 w 352"/>
                  <a:gd name="T1" fmla="*/ 256 h 412"/>
                  <a:gd name="T2" fmla="*/ 219 w 352"/>
                  <a:gd name="T3" fmla="*/ 256 h 412"/>
                  <a:gd name="T4" fmla="*/ 226 w 352"/>
                  <a:gd name="T5" fmla="*/ 280 h 412"/>
                  <a:gd name="T6" fmla="*/ 235 w 352"/>
                  <a:gd name="T7" fmla="*/ 313 h 412"/>
                  <a:gd name="T8" fmla="*/ 244 w 352"/>
                  <a:gd name="T9" fmla="*/ 346 h 412"/>
                  <a:gd name="T10" fmla="*/ 249 w 352"/>
                  <a:gd name="T11" fmla="*/ 369 h 412"/>
                  <a:gd name="T12" fmla="*/ 253 w 352"/>
                  <a:gd name="T13" fmla="*/ 384 h 412"/>
                  <a:gd name="T14" fmla="*/ 248 w 352"/>
                  <a:gd name="T15" fmla="*/ 390 h 412"/>
                  <a:gd name="T16" fmla="*/ 331 w 352"/>
                  <a:gd name="T17" fmla="*/ 390 h 412"/>
                  <a:gd name="T18" fmla="*/ 323 w 352"/>
                  <a:gd name="T19" fmla="*/ 389 h 412"/>
                  <a:gd name="T20" fmla="*/ 314 w 352"/>
                  <a:gd name="T21" fmla="*/ 384 h 412"/>
                  <a:gd name="T22" fmla="*/ 306 w 352"/>
                  <a:gd name="T23" fmla="*/ 377 h 412"/>
                  <a:gd name="T24" fmla="*/ 299 w 352"/>
                  <a:gd name="T25" fmla="*/ 365 h 412"/>
                  <a:gd name="T26" fmla="*/ 290 w 352"/>
                  <a:gd name="T27" fmla="*/ 339 h 412"/>
                  <a:gd name="T28" fmla="*/ 277 w 352"/>
                  <a:gd name="T29" fmla="*/ 294 h 412"/>
                  <a:gd name="T30" fmla="*/ 266 w 352"/>
                  <a:gd name="T31" fmla="*/ 256 h 4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2" h="412">
                    <a:moveTo>
                      <a:pt x="266" y="256"/>
                    </a:moveTo>
                    <a:lnTo>
                      <a:pt x="219" y="256"/>
                    </a:lnTo>
                    <a:lnTo>
                      <a:pt x="226" y="280"/>
                    </a:lnTo>
                    <a:lnTo>
                      <a:pt x="235" y="313"/>
                    </a:lnTo>
                    <a:lnTo>
                      <a:pt x="244" y="346"/>
                    </a:lnTo>
                    <a:lnTo>
                      <a:pt x="249" y="369"/>
                    </a:lnTo>
                    <a:lnTo>
                      <a:pt x="253" y="384"/>
                    </a:lnTo>
                    <a:lnTo>
                      <a:pt x="248" y="390"/>
                    </a:lnTo>
                    <a:lnTo>
                      <a:pt x="331" y="390"/>
                    </a:lnTo>
                    <a:lnTo>
                      <a:pt x="323" y="389"/>
                    </a:lnTo>
                    <a:lnTo>
                      <a:pt x="314" y="384"/>
                    </a:lnTo>
                    <a:lnTo>
                      <a:pt x="306" y="377"/>
                    </a:lnTo>
                    <a:lnTo>
                      <a:pt x="299" y="365"/>
                    </a:lnTo>
                    <a:lnTo>
                      <a:pt x="290" y="339"/>
                    </a:lnTo>
                    <a:lnTo>
                      <a:pt x="277" y="294"/>
                    </a:lnTo>
                    <a:lnTo>
                      <a:pt x="266" y="256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8" name="Freeform 228">
                <a:extLst>
                  <a:ext uri="{FF2B5EF4-FFF2-40B4-BE49-F238E27FC236}">
                    <a16:creationId xmlns:a16="http://schemas.microsoft.com/office/drawing/2014/main" id="{7B4E57BC-BF11-45F1-83F6-BA488946A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" y="1709"/>
                <a:ext cx="352" cy="412"/>
              </a:xfrm>
              <a:custGeom>
                <a:avLst/>
                <a:gdLst>
                  <a:gd name="T0" fmla="*/ 212 w 352"/>
                  <a:gd name="T1" fmla="*/ 65 h 412"/>
                  <a:gd name="T2" fmla="*/ 167 w 352"/>
                  <a:gd name="T3" fmla="*/ 65 h 412"/>
                  <a:gd name="T4" fmla="*/ 168 w 352"/>
                  <a:gd name="T5" fmla="*/ 69 h 412"/>
                  <a:gd name="T6" fmla="*/ 169 w 352"/>
                  <a:gd name="T7" fmla="*/ 73 h 412"/>
                  <a:gd name="T8" fmla="*/ 191 w 352"/>
                  <a:gd name="T9" fmla="*/ 151 h 412"/>
                  <a:gd name="T10" fmla="*/ 205 w 352"/>
                  <a:gd name="T11" fmla="*/ 205 h 412"/>
                  <a:gd name="T12" fmla="*/ 214 w 352"/>
                  <a:gd name="T13" fmla="*/ 236 h 412"/>
                  <a:gd name="T14" fmla="*/ 260 w 352"/>
                  <a:gd name="T15" fmla="*/ 236 h 412"/>
                  <a:gd name="T16" fmla="*/ 251 w 352"/>
                  <a:gd name="T17" fmla="*/ 203 h 412"/>
                  <a:gd name="T18" fmla="*/ 240 w 352"/>
                  <a:gd name="T19" fmla="*/ 163 h 412"/>
                  <a:gd name="T20" fmla="*/ 212 w 352"/>
                  <a:gd name="T21" fmla="*/ 65 h 4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2" h="412">
                    <a:moveTo>
                      <a:pt x="212" y="65"/>
                    </a:moveTo>
                    <a:lnTo>
                      <a:pt x="167" y="65"/>
                    </a:lnTo>
                    <a:lnTo>
                      <a:pt x="168" y="69"/>
                    </a:lnTo>
                    <a:lnTo>
                      <a:pt x="169" y="73"/>
                    </a:lnTo>
                    <a:lnTo>
                      <a:pt x="191" y="151"/>
                    </a:lnTo>
                    <a:lnTo>
                      <a:pt x="205" y="205"/>
                    </a:lnTo>
                    <a:lnTo>
                      <a:pt x="214" y="236"/>
                    </a:lnTo>
                    <a:lnTo>
                      <a:pt x="260" y="236"/>
                    </a:lnTo>
                    <a:lnTo>
                      <a:pt x="251" y="203"/>
                    </a:lnTo>
                    <a:lnTo>
                      <a:pt x="240" y="163"/>
                    </a:lnTo>
                    <a:lnTo>
                      <a:pt x="212" y="65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5609" name="Picture 229">
              <a:extLst>
                <a:ext uri="{FF2B5EF4-FFF2-40B4-BE49-F238E27FC236}">
                  <a16:creationId xmlns:a16="http://schemas.microsoft.com/office/drawing/2014/main" id="{7461A700-7CCB-4E0C-884B-27064B7708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" y="1720"/>
              <a:ext cx="2840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0" name="Freeform 230">
              <a:extLst>
                <a:ext uri="{FF2B5EF4-FFF2-40B4-BE49-F238E27FC236}">
                  <a16:creationId xmlns:a16="http://schemas.microsoft.com/office/drawing/2014/main" id="{242FBF25-ABF8-4A3A-A660-9D163E342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1" y="1610"/>
              <a:ext cx="1461" cy="20"/>
            </a:xfrm>
            <a:custGeom>
              <a:avLst/>
              <a:gdLst>
                <a:gd name="T0" fmla="*/ 0 w 1461"/>
                <a:gd name="T1" fmla="*/ 0 h 20"/>
                <a:gd name="T2" fmla="*/ 1460 w 1461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61" h="20">
                  <a:moveTo>
                    <a:pt x="0" y="0"/>
                  </a:moveTo>
                  <a:lnTo>
                    <a:pt x="1460" y="0"/>
                  </a:lnTo>
                </a:path>
              </a:pathLst>
            </a:custGeom>
            <a:noFill/>
            <a:ln w="0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Freeform 231">
              <a:extLst>
                <a:ext uri="{FF2B5EF4-FFF2-40B4-BE49-F238E27FC236}">
                  <a16:creationId xmlns:a16="http://schemas.microsoft.com/office/drawing/2014/main" id="{09268CDC-E90B-46E0-99A1-4281BBA84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1" y="1610"/>
              <a:ext cx="1461" cy="20"/>
            </a:xfrm>
            <a:custGeom>
              <a:avLst/>
              <a:gdLst>
                <a:gd name="T0" fmla="*/ 0 w 1461"/>
                <a:gd name="T1" fmla="*/ 0 h 20"/>
                <a:gd name="T2" fmla="*/ 1460 w 1461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61" h="20">
                  <a:moveTo>
                    <a:pt x="0" y="0"/>
                  </a:moveTo>
                  <a:lnTo>
                    <a:pt x="1460" y="0"/>
                  </a:lnTo>
                </a:path>
              </a:pathLst>
            </a:custGeom>
            <a:noFill/>
            <a:ln w="12700">
              <a:solidFill>
                <a:srgbClr val="005E8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Freeform 232">
              <a:extLst>
                <a:ext uri="{FF2B5EF4-FFF2-40B4-BE49-F238E27FC236}">
                  <a16:creationId xmlns:a16="http://schemas.microsoft.com/office/drawing/2014/main" id="{EBE2CC71-4723-49D5-B15B-2631995E4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610"/>
              <a:ext cx="1372" cy="20"/>
            </a:xfrm>
            <a:custGeom>
              <a:avLst/>
              <a:gdLst>
                <a:gd name="T0" fmla="*/ 0 w 1372"/>
                <a:gd name="T1" fmla="*/ 0 h 20"/>
                <a:gd name="T2" fmla="*/ 1371 w 1372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72" h="20">
                  <a:moveTo>
                    <a:pt x="0" y="0"/>
                  </a:moveTo>
                  <a:lnTo>
                    <a:pt x="1371" y="0"/>
                  </a:lnTo>
                </a:path>
              </a:pathLst>
            </a:custGeom>
            <a:noFill/>
            <a:ln w="0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Freeform 233">
              <a:extLst>
                <a:ext uri="{FF2B5EF4-FFF2-40B4-BE49-F238E27FC236}">
                  <a16:creationId xmlns:a16="http://schemas.microsoft.com/office/drawing/2014/main" id="{175D0C6C-BC3F-42B7-BF68-70F1185C4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610"/>
              <a:ext cx="1372" cy="20"/>
            </a:xfrm>
            <a:custGeom>
              <a:avLst/>
              <a:gdLst>
                <a:gd name="T0" fmla="*/ 0 w 1372"/>
                <a:gd name="T1" fmla="*/ 0 h 20"/>
                <a:gd name="T2" fmla="*/ 1371 w 1372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72" h="20">
                  <a:moveTo>
                    <a:pt x="0" y="0"/>
                  </a:moveTo>
                  <a:lnTo>
                    <a:pt x="1371" y="0"/>
                  </a:lnTo>
                </a:path>
              </a:pathLst>
            </a:custGeom>
            <a:noFill/>
            <a:ln w="12700">
              <a:solidFill>
                <a:srgbClr val="005E8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14" name="Group 234">
              <a:extLst>
                <a:ext uri="{FF2B5EF4-FFF2-40B4-BE49-F238E27FC236}">
                  <a16:creationId xmlns:a16="http://schemas.microsoft.com/office/drawing/2014/main" id="{897E26D0-8DCF-473F-9FA2-330A1FE63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" y="1144"/>
              <a:ext cx="404" cy="332"/>
              <a:chOff x="11" y="1144"/>
              <a:chExt cx="404" cy="332"/>
            </a:xfrm>
          </p:grpSpPr>
          <p:sp>
            <p:nvSpPr>
              <p:cNvPr id="25645" name="Freeform 235">
                <a:extLst>
                  <a:ext uri="{FF2B5EF4-FFF2-40B4-BE49-F238E27FC236}">
                    <a16:creationId xmlns:a16="http://schemas.microsoft.com/office/drawing/2014/main" id="{6AB77BD9-8C38-48D9-B2D8-6CB190498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205 w 404"/>
                  <a:gd name="T1" fmla="*/ 313 h 332"/>
                  <a:gd name="T2" fmla="*/ 13 w 404"/>
                  <a:gd name="T3" fmla="*/ 313 h 332"/>
                  <a:gd name="T4" fmla="*/ 11 w 404"/>
                  <a:gd name="T5" fmla="*/ 314 h 332"/>
                  <a:gd name="T6" fmla="*/ 11 w 404"/>
                  <a:gd name="T7" fmla="*/ 330 h 332"/>
                  <a:gd name="T8" fmla="*/ 13 w 404"/>
                  <a:gd name="T9" fmla="*/ 331 h 332"/>
                  <a:gd name="T10" fmla="*/ 16 w 404"/>
                  <a:gd name="T11" fmla="*/ 331 h 332"/>
                  <a:gd name="T12" fmla="*/ 71 w 404"/>
                  <a:gd name="T13" fmla="*/ 330 h 332"/>
                  <a:gd name="T14" fmla="*/ 208 w 404"/>
                  <a:gd name="T15" fmla="*/ 330 h 332"/>
                  <a:gd name="T16" fmla="*/ 208 w 404"/>
                  <a:gd name="T17" fmla="*/ 314 h 332"/>
                  <a:gd name="T18" fmla="*/ 205 w 404"/>
                  <a:gd name="T19" fmla="*/ 313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04" h="332">
                    <a:moveTo>
                      <a:pt x="205" y="313"/>
                    </a:moveTo>
                    <a:lnTo>
                      <a:pt x="13" y="313"/>
                    </a:lnTo>
                    <a:lnTo>
                      <a:pt x="11" y="314"/>
                    </a:lnTo>
                    <a:lnTo>
                      <a:pt x="11" y="330"/>
                    </a:lnTo>
                    <a:lnTo>
                      <a:pt x="13" y="331"/>
                    </a:lnTo>
                    <a:lnTo>
                      <a:pt x="16" y="331"/>
                    </a:lnTo>
                    <a:lnTo>
                      <a:pt x="71" y="330"/>
                    </a:lnTo>
                    <a:lnTo>
                      <a:pt x="208" y="330"/>
                    </a:lnTo>
                    <a:lnTo>
                      <a:pt x="208" y="314"/>
                    </a:lnTo>
                    <a:lnTo>
                      <a:pt x="205" y="313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6" name="Freeform 236">
                <a:extLst>
                  <a:ext uri="{FF2B5EF4-FFF2-40B4-BE49-F238E27FC236}">
                    <a16:creationId xmlns:a16="http://schemas.microsoft.com/office/drawing/2014/main" id="{70D04320-4CED-40A2-947F-FD05928C5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208 w 404"/>
                  <a:gd name="T1" fmla="*/ 330 h 332"/>
                  <a:gd name="T2" fmla="*/ 107 w 404"/>
                  <a:gd name="T3" fmla="*/ 330 h 332"/>
                  <a:gd name="T4" fmla="*/ 146 w 404"/>
                  <a:gd name="T5" fmla="*/ 330 h 332"/>
                  <a:gd name="T6" fmla="*/ 202 w 404"/>
                  <a:gd name="T7" fmla="*/ 331 h 332"/>
                  <a:gd name="T8" fmla="*/ 206 w 404"/>
                  <a:gd name="T9" fmla="*/ 331 h 332"/>
                  <a:gd name="T10" fmla="*/ 208 w 404"/>
                  <a:gd name="T11" fmla="*/ 330 h 332"/>
                  <a:gd name="T12" fmla="*/ 208 w 404"/>
                  <a:gd name="T13" fmla="*/ 330 h 3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4" h="332">
                    <a:moveTo>
                      <a:pt x="208" y="330"/>
                    </a:moveTo>
                    <a:lnTo>
                      <a:pt x="107" y="330"/>
                    </a:lnTo>
                    <a:lnTo>
                      <a:pt x="146" y="330"/>
                    </a:lnTo>
                    <a:lnTo>
                      <a:pt x="202" y="331"/>
                    </a:lnTo>
                    <a:lnTo>
                      <a:pt x="206" y="331"/>
                    </a:lnTo>
                    <a:lnTo>
                      <a:pt x="208" y="33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7" name="Freeform 237">
                <a:extLst>
                  <a:ext uri="{FF2B5EF4-FFF2-40B4-BE49-F238E27FC236}">
                    <a16:creationId xmlns:a16="http://schemas.microsoft.com/office/drawing/2014/main" id="{88B2E4EF-878D-416D-AE88-86D3A1CD0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4 w 404"/>
                  <a:gd name="T1" fmla="*/ 0 h 332"/>
                  <a:gd name="T2" fmla="*/ 2 w 404"/>
                  <a:gd name="T3" fmla="*/ 0 h 332"/>
                  <a:gd name="T4" fmla="*/ 0 w 404"/>
                  <a:gd name="T5" fmla="*/ 1 h 332"/>
                  <a:gd name="T6" fmla="*/ 0 w 404"/>
                  <a:gd name="T7" fmla="*/ 17 h 332"/>
                  <a:gd name="T8" fmla="*/ 2 w 404"/>
                  <a:gd name="T9" fmla="*/ 18 h 332"/>
                  <a:gd name="T10" fmla="*/ 64 w 404"/>
                  <a:gd name="T11" fmla="*/ 18 h 332"/>
                  <a:gd name="T12" fmla="*/ 74 w 404"/>
                  <a:gd name="T13" fmla="*/ 23 h 332"/>
                  <a:gd name="T14" fmla="*/ 74 w 404"/>
                  <a:gd name="T15" fmla="*/ 35 h 332"/>
                  <a:gd name="T16" fmla="*/ 75 w 404"/>
                  <a:gd name="T17" fmla="*/ 101 h 332"/>
                  <a:gd name="T18" fmla="*/ 75 w 404"/>
                  <a:gd name="T19" fmla="*/ 159 h 332"/>
                  <a:gd name="T20" fmla="*/ 75 w 404"/>
                  <a:gd name="T21" fmla="*/ 202 h 332"/>
                  <a:gd name="T22" fmla="*/ 75 w 404"/>
                  <a:gd name="T23" fmla="*/ 220 h 332"/>
                  <a:gd name="T24" fmla="*/ 74 w 404"/>
                  <a:gd name="T25" fmla="*/ 256 h 332"/>
                  <a:gd name="T26" fmla="*/ 73 w 404"/>
                  <a:gd name="T27" fmla="*/ 287 h 332"/>
                  <a:gd name="T28" fmla="*/ 72 w 404"/>
                  <a:gd name="T29" fmla="*/ 303 h 332"/>
                  <a:gd name="T30" fmla="*/ 71 w 404"/>
                  <a:gd name="T31" fmla="*/ 311 h 332"/>
                  <a:gd name="T32" fmla="*/ 66 w 404"/>
                  <a:gd name="T33" fmla="*/ 313 h 332"/>
                  <a:gd name="T34" fmla="*/ 143 w 404"/>
                  <a:gd name="T35" fmla="*/ 313 h 332"/>
                  <a:gd name="T36" fmla="*/ 140 w 404"/>
                  <a:gd name="T37" fmla="*/ 311 h 332"/>
                  <a:gd name="T38" fmla="*/ 140 w 404"/>
                  <a:gd name="T39" fmla="*/ 282 h 332"/>
                  <a:gd name="T40" fmla="*/ 139 w 404"/>
                  <a:gd name="T41" fmla="*/ 230 h 332"/>
                  <a:gd name="T42" fmla="*/ 139 w 404"/>
                  <a:gd name="T43" fmla="*/ 182 h 332"/>
                  <a:gd name="T44" fmla="*/ 290 w 404"/>
                  <a:gd name="T45" fmla="*/ 182 h 332"/>
                  <a:gd name="T46" fmla="*/ 290 w 404"/>
                  <a:gd name="T47" fmla="*/ 168 h 332"/>
                  <a:gd name="T48" fmla="*/ 139 w 404"/>
                  <a:gd name="T49" fmla="*/ 168 h 332"/>
                  <a:gd name="T50" fmla="*/ 139 w 404"/>
                  <a:gd name="T51" fmla="*/ 101 h 332"/>
                  <a:gd name="T52" fmla="*/ 140 w 404"/>
                  <a:gd name="T53" fmla="*/ 17 h 332"/>
                  <a:gd name="T54" fmla="*/ 380 w 404"/>
                  <a:gd name="T55" fmla="*/ 17 h 332"/>
                  <a:gd name="T56" fmla="*/ 379 w 404"/>
                  <a:gd name="T57" fmla="*/ 14 h 332"/>
                  <a:gd name="T58" fmla="*/ 375 w 404"/>
                  <a:gd name="T59" fmla="*/ 1 h 332"/>
                  <a:gd name="T60" fmla="*/ 106 w 404"/>
                  <a:gd name="T61" fmla="*/ 1 h 332"/>
                  <a:gd name="T62" fmla="*/ 63 w 404"/>
                  <a:gd name="T63" fmla="*/ 1 h 332"/>
                  <a:gd name="T64" fmla="*/ 4 w 404"/>
                  <a:gd name="T65" fmla="*/ 0 h 3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04" h="332">
                    <a:moveTo>
                      <a:pt x="4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0" y="17"/>
                    </a:lnTo>
                    <a:lnTo>
                      <a:pt x="2" y="18"/>
                    </a:lnTo>
                    <a:lnTo>
                      <a:pt x="64" y="18"/>
                    </a:lnTo>
                    <a:lnTo>
                      <a:pt x="74" y="23"/>
                    </a:lnTo>
                    <a:lnTo>
                      <a:pt x="74" y="35"/>
                    </a:lnTo>
                    <a:lnTo>
                      <a:pt x="75" y="101"/>
                    </a:lnTo>
                    <a:lnTo>
                      <a:pt x="75" y="159"/>
                    </a:lnTo>
                    <a:lnTo>
                      <a:pt x="75" y="202"/>
                    </a:lnTo>
                    <a:lnTo>
                      <a:pt x="75" y="220"/>
                    </a:lnTo>
                    <a:lnTo>
                      <a:pt x="74" y="256"/>
                    </a:lnTo>
                    <a:lnTo>
                      <a:pt x="73" y="287"/>
                    </a:lnTo>
                    <a:lnTo>
                      <a:pt x="72" y="303"/>
                    </a:lnTo>
                    <a:lnTo>
                      <a:pt x="71" y="311"/>
                    </a:lnTo>
                    <a:lnTo>
                      <a:pt x="66" y="313"/>
                    </a:lnTo>
                    <a:lnTo>
                      <a:pt x="143" y="313"/>
                    </a:lnTo>
                    <a:lnTo>
                      <a:pt x="140" y="311"/>
                    </a:lnTo>
                    <a:lnTo>
                      <a:pt x="140" y="282"/>
                    </a:lnTo>
                    <a:lnTo>
                      <a:pt x="139" y="230"/>
                    </a:lnTo>
                    <a:lnTo>
                      <a:pt x="139" y="182"/>
                    </a:lnTo>
                    <a:lnTo>
                      <a:pt x="290" y="182"/>
                    </a:lnTo>
                    <a:lnTo>
                      <a:pt x="290" y="168"/>
                    </a:lnTo>
                    <a:lnTo>
                      <a:pt x="139" y="168"/>
                    </a:lnTo>
                    <a:lnTo>
                      <a:pt x="139" y="101"/>
                    </a:lnTo>
                    <a:lnTo>
                      <a:pt x="140" y="17"/>
                    </a:lnTo>
                    <a:lnTo>
                      <a:pt x="380" y="17"/>
                    </a:lnTo>
                    <a:lnTo>
                      <a:pt x="379" y="14"/>
                    </a:lnTo>
                    <a:lnTo>
                      <a:pt x="375" y="1"/>
                    </a:lnTo>
                    <a:lnTo>
                      <a:pt x="106" y="1"/>
                    </a:lnTo>
                    <a:lnTo>
                      <a:pt x="63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Freeform 238">
                <a:extLst>
                  <a:ext uri="{FF2B5EF4-FFF2-40B4-BE49-F238E27FC236}">
                    <a16:creationId xmlns:a16="http://schemas.microsoft.com/office/drawing/2014/main" id="{6C87201A-D2CD-46F7-9292-FE9FADFDF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290 w 404"/>
                  <a:gd name="T1" fmla="*/ 182 h 332"/>
                  <a:gd name="T2" fmla="*/ 139 w 404"/>
                  <a:gd name="T3" fmla="*/ 182 h 332"/>
                  <a:gd name="T4" fmla="*/ 178 w 404"/>
                  <a:gd name="T5" fmla="*/ 183 h 332"/>
                  <a:gd name="T6" fmla="*/ 207 w 404"/>
                  <a:gd name="T7" fmla="*/ 184 h 332"/>
                  <a:gd name="T8" fmla="*/ 234 w 404"/>
                  <a:gd name="T9" fmla="*/ 185 h 332"/>
                  <a:gd name="T10" fmla="*/ 249 w 404"/>
                  <a:gd name="T11" fmla="*/ 187 h 332"/>
                  <a:gd name="T12" fmla="*/ 258 w 404"/>
                  <a:gd name="T13" fmla="*/ 192 h 332"/>
                  <a:gd name="T14" fmla="*/ 263 w 404"/>
                  <a:gd name="T15" fmla="*/ 203 h 332"/>
                  <a:gd name="T16" fmla="*/ 265 w 404"/>
                  <a:gd name="T17" fmla="*/ 208 h 332"/>
                  <a:gd name="T18" fmla="*/ 270 w 404"/>
                  <a:gd name="T19" fmla="*/ 222 h 332"/>
                  <a:gd name="T20" fmla="*/ 270 w 404"/>
                  <a:gd name="T21" fmla="*/ 226 h 332"/>
                  <a:gd name="T22" fmla="*/ 271 w 404"/>
                  <a:gd name="T23" fmla="*/ 228 h 332"/>
                  <a:gd name="T24" fmla="*/ 272 w 404"/>
                  <a:gd name="T25" fmla="*/ 230 h 332"/>
                  <a:gd name="T26" fmla="*/ 275 w 404"/>
                  <a:gd name="T27" fmla="*/ 229 h 332"/>
                  <a:gd name="T28" fmla="*/ 292 w 404"/>
                  <a:gd name="T29" fmla="*/ 227 h 332"/>
                  <a:gd name="T30" fmla="*/ 293 w 404"/>
                  <a:gd name="T31" fmla="*/ 226 h 332"/>
                  <a:gd name="T32" fmla="*/ 293 w 404"/>
                  <a:gd name="T33" fmla="*/ 222 h 332"/>
                  <a:gd name="T34" fmla="*/ 292 w 404"/>
                  <a:gd name="T35" fmla="*/ 215 h 332"/>
                  <a:gd name="T36" fmla="*/ 291 w 404"/>
                  <a:gd name="T37" fmla="*/ 202 h 332"/>
                  <a:gd name="T38" fmla="*/ 290 w 404"/>
                  <a:gd name="T39" fmla="*/ 189 h 332"/>
                  <a:gd name="T40" fmla="*/ 290 w 404"/>
                  <a:gd name="T41" fmla="*/ 182 h 33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04" h="332">
                    <a:moveTo>
                      <a:pt x="290" y="182"/>
                    </a:moveTo>
                    <a:lnTo>
                      <a:pt x="139" y="182"/>
                    </a:lnTo>
                    <a:lnTo>
                      <a:pt x="178" y="183"/>
                    </a:lnTo>
                    <a:lnTo>
                      <a:pt x="207" y="184"/>
                    </a:lnTo>
                    <a:lnTo>
                      <a:pt x="234" y="185"/>
                    </a:lnTo>
                    <a:lnTo>
                      <a:pt x="249" y="187"/>
                    </a:lnTo>
                    <a:lnTo>
                      <a:pt x="258" y="192"/>
                    </a:lnTo>
                    <a:lnTo>
                      <a:pt x="263" y="203"/>
                    </a:lnTo>
                    <a:lnTo>
                      <a:pt x="265" y="208"/>
                    </a:lnTo>
                    <a:lnTo>
                      <a:pt x="270" y="222"/>
                    </a:lnTo>
                    <a:lnTo>
                      <a:pt x="270" y="226"/>
                    </a:lnTo>
                    <a:lnTo>
                      <a:pt x="271" y="228"/>
                    </a:lnTo>
                    <a:lnTo>
                      <a:pt x="272" y="230"/>
                    </a:lnTo>
                    <a:lnTo>
                      <a:pt x="275" y="229"/>
                    </a:lnTo>
                    <a:lnTo>
                      <a:pt x="292" y="227"/>
                    </a:lnTo>
                    <a:lnTo>
                      <a:pt x="293" y="226"/>
                    </a:lnTo>
                    <a:lnTo>
                      <a:pt x="293" y="222"/>
                    </a:lnTo>
                    <a:lnTo>
                      <a:pt x="292" y="215"/>
                    </a:lnTo>
                    <a:lnTo>
                      <a:pt x="291" y="202"/>
                    </a:lnTo>
                    <a:lnTo>
                      <a:pt x="290" y="189"/>
                    </a:lnTo>
                    <a:lnTo>
                      <a:pt x="290" y="182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9" name="Freeform 239">
                <a:extLst>
                  <a:ext uri="{FF2B5EF4-FFF2-40B4-BE49-F238E27FC236}">
                    <a16:creationId xmlns:a16="http://schemas.microsoft.com/office/drawing/2014/main" id="{6A7D0600-1A55-4C49-ACEB-B0EBFBA0FA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273 w 404"/>
                  <a:gd name="T1" fmla="*/ 119 h 332"/>
                  <a:gd name="T2" fmla="*/ 270 w 404"/>
                  <a:gd name="T3" fmla="*/ 119 h 332"/>
                  <a:gd name="T4" fmla="*/ 269 w 404"/>
                  <a:gd name="T5" fmla="*/ 120 h 332"/>
                  <a:gd name="T6" fmla="*/ 268 w 404"/>
                  <a:gd name="T7" fmla="*/ 122 h 332"/>
                  <a:gd name="T8" fmla="*/ 266 w 404"/>
                  <a:gd name="T9" fmla="*/ 130 h 332"/>
                  <a:gd name="T10" fmla="*/ 263 w 404"/>
                  <a:gd name="T11" fmla="*/ 140 h 332"/>
                  <a:gd name="T12" fmla="*/ 261 w 404"/>
                  <a:gd name="T13" fmla="*/ 145 h 332"/>
                  <a:gd name="T14" fmla="*/ 255 w 404"/>
                  <a:gd name="T15" fmla="*/ 159 h 332"/>
                  <a:gd name="T16" fmla="*/ 246 w 404"/>
                  <a:gd name="T17" fmla="*/ 163 h 332"/>
                  <a:gd name="T18" fmla="*/ 231 w 404"/>
                  <a:gd name="T19" fmla="*/ 165 h 332"/>
                  <a:gd name="T20" fmla="*/ 214 w 404"/>
                  <a:gd name="T21" fmla="*/ 166 h 332"/>
                  <a:gd name="T22" fmla="*/ 139 w 404"/>
                  <a:gd name="T23" fmla="*/ 168 h 332"/>
                  <a:gd name="T24" fmla="*/ 290 w 404"/>
                  <a:gd name="T25" fmla="*/ 168 h 332"/>
                  <a:gd name="T26" fmla="*/ 290 w 404"/>
                  <a:gd name="T27" fmla="*/ 149 h 332"/>
                  <a:gd name="T28" fmla="*/ 291 w 404"/>
                  <a:gd name="T29" fmla="*/ 133 h 332"/>
                  <a:gd name="T30" fmla="*/ 291 w 404"/>
                  <a:gd name="T31" fmla="*/ 123 h 332"/>
                  <a:gd name="T32" fmla="*/ 291 w 404"/>
                  <a:gd name="T33" fmla="*/ 121 h 332"/>
                  <a:gd name="T34" fmla="*/ 290 w 404"/>
                  <a:gd name="T35" fmla="*/ 119 h 332"/>
                  <a:gd name="T36" fmla="*/ 287 w 404"/>
                  <a:gd name="T37" fmla="*/ 119 h 332"/>
                  <a:gd name="T38" fmla="*/ 273 w 404"/>
                  <a:gd name="T39" fmla="*/ 119 h 33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04" h="332">
                    <a:moveTo>
                      <a:pt x="273" y="119"/>
                    </a:moveTo>
                    <a:lnTo>
                      <a:pt x="270" y="119"/>
                    </a:lnTo>
                    <a:lnTo>
                      <a:pt x="269" y="120"/>
                    </a:lnTo>
                    <a:lnTo>
                      <a:pt x="268" y="122"/>
                    </a:lnTo>
                    <a:lnTo>
                      <a:pt x="266" y="130"/>
                    </a:lnTo>
                    <a:lnTo>
                      <a:pt x="263" y="140"/>
                    </a:lnTo>
                    <a:lnTo>
                      <a:pt x="261" y="145"/>
                    </a:lnTo>
                    <a:lnTo>
                      <a:pt x="255" y="159"/>
                    </a:lnTo>
                    <a:lnTo>
                      <a:pt x="246" y="163"/>
                    </a:lnTo>
                    <a:lnTo>
                      <a:pt x="231" y="165"/>
                    </a:lnTo>
                    <a:lnTo>
                      <a:pt x="214" y="166"/>
                    </a:lnTo>
                    <a:lnTo>
                      <a:pt x="139" y="168"/>
                    </a:lnTo>
                    <a:lnTo>
                      <a:pt x="290" y="168"/>
                    </a:lnTo>
                    <a:lnTo>
                      <a:pt x="290" y="149"/>
                    </a:lnTo>
                    <a:lnTo>
                      <a:pt x="291" y="133"/>
                    </a:lnTo>
                    <a:lnTo>
                      <a:pt x="291" y="123"/>
                    </a:lnTo>
                    <a:lnTo>
                      <a:pt x="291" y="121"/>
                    </a:lnTo>
                    <a:lnTo>
                      <a:pt x="290" y="119"/>
                    </a:lnTo>
                    <a:lnTo>
                      <a:pt x="287" y="119"/>
                    </a:lnTo>
                    <a:lnTo>
                      <a:pt x="273" y="119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Freeform 240">
                <a:extLst>
                  <a:ext uri="{FF2B5EF4-FFF2-40B4-BE49-F238E27FC236}">
                    <a16:creationId xmlns:a16="http://schemas.microsoft.com/office/drawing/2014/main" id="{A45CB2B3-8447-4405-BA0E-020324A62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380 w 404"/>
                  <a:gd name="T1" fmla="*/ 17 h 332"/>
                  <a:gd name="T2" fmla="*/ 140 w 404"/>
                  <a:gd name="T3" fmla="*/ 17 h 332"/>
                  <a:gd name="T4" fmla="*/ 216 w 404"/>
                  <a:gd name="T5" fmla="*/ 18 h 332"/>
                  <a:gd name="T6" fmla="*/ 261 w 404"/>
                  <a:gd name="T7" fmla="*/ 19 h 332"/>
                  <a:gd name="T8" fmla="*/ 289 w 404"/>
                  <a:gd name="T9" fmla="*/ 21 h 332"/>
                  <a:gd name="T10" fmla="*/ 304 w 404"/>
                  <a:gd name="T11" fmla="*/ 24 h 332"/>
                  <a:gd name="T12" fmla="*/ 317 w 404"/>
                  <a:gd name="T13" fmla="*/ 29 h 332"/>
                  <a:gd name="T14" fmla="*/ 328 w 404"/>
                  <a:gd name="T15" fmla="*/ 35 h 332"/>
                  <a:gd name="T16" fmla="*/ 338 w 404"/>
                  <a:gd name="T17" fmla="*/ 43 h 332"/>
                  <a:gd name="T18" fmla="*/ 353 w 404"/>
                  <a:gd name="T19" fmla="*/ 56 h 332"/>
                  <a:gd name="T20" fmla="*/ 366 w 404"/>
                  <a:gd name="T21" fmla="*/ 68 h 332"/>
                  <a:gd name="T22" fmla="*/ 376 w 404"/>
                  <a:gd name="T23" fmla="*/ 78 h 332"/>
                  <a:gd name="T24" fmla="*/ 383 w 404"/>
                  <a:gd name="T25" fmla="*/ 85 h 332"/>
                  <a:gd name="T26" fmla="*/ 385 w 404"/>
                  <a:gd name="T27" fmla="*/ 88 h 332"/>
                  <a:gd name="T28" fmla="*/ 386 w 404"/>
                  <a:gd name="T29" fmla="*/ 89 h 332"/>
                  <a:gd name="T30" fmla="*/ 388 w 404"/>
                  <a:gd name="T31" fmla="*/ 89 h 332"/>
                  <a:gd name="T32" fmla="*/ 401 w 404"/>
                  <a:gd name="T33" fmla="*/ 85 h 332"/>
                  <a:gd name="T34" fmla="*/ 402 w 404"/>
                  <a:gd name="T35" fmla="*/ 85 h 332"/>
                  <a:gd name="T36" fmla="*/ 403 w 404"/>
                  <a:gd name="T37" fmla="*/ 84 h 332"/>
                  <a:gd name="T38" fmla="*/ 402 w 404"/>
                  <a:gd name="T39" fmla="*/ 82 h 332"/>
                  <a:gd name="T40" fmla="*/ 396 w 404"/>
                  <a:gd name="T41" fmla="*/ 65 h 332"/>
                  <a:gd name="T42" fmla="*/ 387 w 404"/>
                  <a:gd name="T43" fmla="*/ 39 h 332"/>
                  <a:gd name="T44" fmla="*/ 380 w 404"/>
                  <a:gd name="T45" fmla="*/ 17 h 3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04" h="332">
                    <a:moveTo>
                      <a:pt x="380" y="17"/>
                    </a:moveTo>
                    <a:lnTo>
                      <a:pt x="140" y="17"/>
                    </a:lnTo>
                    <a:lnTo>
                      <a:pt x="216" y="18"/>
                    </a:lnTo>
                    <a:lnTo>
                      <a:pt x="261" y="19"/>
                    </a:lnTo>
                    <a:lnTo>
                      <a:pt x="289" y="21"/>
                    </a:lnTo>
                    <a:lnTo>
                      <a:pt x="304" y="24"/>
                    </a:lnTo>
                    <a:lnTo>
                      <a:pt x="317" y="29"/>
                    </a:lnTo>
                    <a:lnTo>
                      <a:pt x="328" y="35"/>
                    </a:lnTo>
                    <a:lnTo>
                      <a:pt x="338" y="43"/>
                    </a:lnTo>
                    <a:lnTo>
                      <a:pt x="353" y="56"/>
                    </a:lnTo>
                    <a:lnTo>
                      <a:pt x="366" y="68"/>
                    </a:lnTo>
                    <a:lnTo>
                      <a:pt x="376" y="78"/>
                    </a:lnTo>
                    <a:lnTo>
                      <a:pt x="383" y="85"/>
                    </a:lnTo>
                    <a:lnTo>
                      <a:pt x="385" y="88"/>
                    </a:lnTo>
                    <a:lnTo>
                      <a:pt x="386" y="89"/>
                    </a:lnTo>
                    <a:lnTo>
                      <a:pt x="388" y="89"/>
                    </a:lnTo>
                    <a:lnTo>
                      <a:pt x="401" y="85"/>
                    </a:lnTo>
                    <a:lnTo>
                      <a:pt x="402" y="85"/>
                    </a:lnTo>
                    <a:lnTo>
                      <a:pt x="403" y="84"/>
                    </a:lnTo>
                    <a:lnTo>
                      <a:pt x="402" y="82"/>
                    </a:lnTo>
                    <a:lnTo>
                      <a:pt x="396" y="65"/>
                    </a:lnTo>
                    <a:lnTo>
                      <a:pt x="387" y="39"/>
                    </a:lnTo>
                    <a:lnTo>
                      <a:pt x="380" y="17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1" name="Freeform 241">
                <a:extLst>
                  <a:ext uri="{FF2B5EF4-FFF2-40B4-BE49-F238E27FC236}">
                    <a16:creationId xmlns:a16="http://schemas.microsoft.com/office/drawing/2014/main" id="{1EA719CA-CE40-4CF1-AC2A-FB0F3D253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" y="1144"/>
                <a:ext cx="404" cy="332"/>
              </a:xfrm>
              <a:custGeom>
                <a:avLst/>
                <a:gdLst>
                  <a:gd name="T0" fmla="*/ 374 w 404"/>
                  <a:gd name="T1" fmla="*/ 0 h 332"/>
                  <a:gd name="T2" fmla="*/ 329 w 404"/>
                  <a:gd name="T3" fmla="*/ 1 h 332"/>
                  <a:gd name="T4" fmla="*/ 106 w 404"/>
                  <a:gd name="T5" fmla="*/ 1 h 332"/>
                  <a:gd name="T6" fmla="*/ 375 w 404"/>
                  <a:gd name="T7" fmla="*/ 1 h 332"/>
                  <a:gd name="T8" fmla="*/ 374 w 404"/>
                  <a:gd name="T9" fmla="*/ 0 h 3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4" h="332">
                    <a:moveTo>
                      <a:pt x="374" y="0"/>
                    </a:moveTo>
                    <a:lnTo>
                      <a:pt x="329" y="1"/>
                    </a:lnTo>
                    <a:lnTo>
                      <a:pt x="106" y="1"/>
                    </a:lnTo>
                    <a:lnTo>
                      <a:pt x="375" y="1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5" name="Group 242">
              <a:extLst>
                <a:ext uri="{FF2B5EF4-FFF2-40B4-BE49-F238E27FC236}">
                  <a16:creationId xmlns:a16="http://schemas.microsoft.com/office/drawing/2014/main" id="{69A78980-D252-4215-B7C3-92E527724C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" y="1145"/>
              <a:ext cx="460" cy="332"/>
              <a:chOff x="414" y="1145"/>
              <a:chExt cx="460" cy="332"/>
            </a:xfrm>
          </p:grpSpPr>
          <p:sp>
            <p:nvSpPr>
              <p:cNvPr id="25638" name="Freeform 243">
                <a:extLst>
                  <a:ext uri="{FF2B5EF4-FFF2-40B4-BE49-F238E27FC236}">
                    <a16:creationId xmlns:a16="http://schemas.microsoft.com/office/drawing/2014/main" id="{9F113B90-3C48-4750-AA84-03C823EA8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191 w 460"/>
                  <a:gd name="T1" fmla="*/ 313 h 332"/>
                  <a:gd name="T2" fmla="*/ 0 w 460"/>
                  <a:gd name="T3" fmla="*/ 313 h 332"/>
                  <a:gd name="T4" fmla="*/ 0 w 460"/>
                  <a:gd name="T5" fmla="*/ 331 h 332"/>
                  <a:gd name="T6" fmla="*/ 5 w 460"/>
                  <a:gd name="T7" fmla="*/ 331 h 332"/>
                  <a:gd name="T8" fmla="*/ 28 w 460"/>
                  <a:gd name="T9" fmla="*/ 330 h 332"/>
                  <a:gd name="T10" fmla="*/ 53 w 460"/>
                  <a:gd name="T11" fmla="*/ 330 h 332"/>
                  <a:gd name="T12" fmla="*/ 191 w 460"/>
                  <a:gd name="T13" fmla="*/ 329 h 332"/>
                  <a:gd name="T14" fmla="*/ 191 w 460"/>
                  <a:gd name="T15" fmla="*/ 314 h 332"/>
                  <a:gd name="T16" fmla="*/ 191 w 460"/>
                  <a:gd name="T17" fmla="*/ 313 h 3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0" h="332">
                    <a:moveTo>
                      <a:pt x="191" y="313"/>
                    </a:moveTo>
                    <a:lnTo>
                      <a:pt x="0" y="313"/>
                    </a:lnTo>
                    <a:lnTo>
                      <a:pt x="0" y="331"/>
                    </a:lnTo>
                    <a:lnTo>
                      <a:pt x="5" y="331"/>
                    </a:lnTo>
                    <a:lnTo>
                      <a:pt x="28" y="330"/>
                    </a:lnTo>
                    <a:lnTo>
                      <a:pt x="53" y="330"/>
                    </a:lnTo>
                    <a:lnTo>
                      <a:pt x="191" y="329"/>
                    </a:lnTo>
                    <a:lnTo>
                      <a:pt x="191" y="314"/>
                    </a:lnTo>
                    <a:lnTo>
                      <a:pt x="191" y="313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9" name="Freeform 244">
                <a:extLst>
                  <a:ext uri="{FF2B5EF4-FFF2-40B4-BE49-F238E27FC236}">
                    <a16:creationId xmlns:a16="http://schemas.microsoft.com/office/drawing/2014/main" id="{8865E14D-25E3-48FC-AEDF-F3F243111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191 w 460"/>
                  <a:gd name="T1" fmla="*/ 329 h 332"/>
                  <a:gd name="T2" fmla="*/ 92 w 460"/>
                  <a:gd name="T3" fmla="*/ 329 h 332"/>
                  <a:gd name="T4" fmla="*/ 134 w 460"/>
                  <a:gd name="T5" fmla="*/ 330 h 332"/>
                  <a:gd name="T6" fmla="*/ 160 w 460"/>
                  <a:gd name="T7" fmla="*/ 330 h 332"/>
                  <a:gd name="T8" fmla="*/ 184 w 460"/>
                  <a:gd name="T9" fmla="*/ 331 h 332"/>
                  <a:gd name="T10" fmla="*/ 191 w 460"/>
                  <a:gd name="T11" fmla="*/ 331 h 332"/>
                  <a:gd name="T12" fmla="*/ 191 w 460"/>
                  <a:gd name="T13" fmla="*/ 330 h 332"/>
                  <a:gd name="T14" fmla="*/ 191 w 460"/>
                  <a:gd name="T15" fmla="*/ 329 h 3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60" h="332">
                    <a:moveTo>
                      <a:pt x="191" y="329"/>
                    </a:moveTo>
                    <a:lnTo>
                      <a:pt x="92" y="329"/>
                    </a:lnTo>
                    <a:lnTo>
                      <a:pt x="134" y="330"/>
                    </a:lnTo>
                    <a:lnTo>
                      <a:pt x="160" y="330"/>
                    </a:lnTo>
                    <a:lnTo>
                      <a:pt x="184" y="331"/>
                    </a:lnTo>
                    <a:lnTo>
                      <a:pt x="191" y="331"/>
                    </a:lnTo>
                    <a:lnTo>
                      <a:pt x="191" y="330"/>
                    </a:lnTo>
                    <a:lnTo>
                      <a:pt x="191" y="329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0" name="Freeform 245">
                <a:extLst>
                  <a:ext uri="{FF2B5EF4-FFF2-40B4-BE49-F238E27FC236}">
                    <a16:creationId xmlns:a16="http://schemas.microsoft.com/office/drawing/2014/main" id="{F211C113-490D-455C-8396-0CCAB6E4B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265 w 460"/>
                  <a:gd name="T1" fmla="*/ 181 h 332"/>
                  <a:gd name="T2" fmla="*/ 146 w 460"/>
                  <a:gd name="T3" fmla="*/ 181 h 332"/>
                  <a:gd name="T4" fmla="*/ 172 w 460"/>
                  <a:gd name="T5" fmla="*/ 183 h 332"/>
                  <a:gd name="T6" fmla="*/ 192 w 460"/>
                  <a:gd name="T7" fmla="*/ 189 h 332"/>
                  <a:gd name="T8" fmla="*/ 208 w 460"/>
                  <a:gd name="T9" fmla="*/ 198 h 332"/>
                  <a:gd name="T10" fmla="*/ 222 w 460"/>
                  <a:gd name="T11" fmla="*/ 208 h 332"/>
                  <a:gd name="T12" fmla="*/ 232 w 460"/>
                  <a:gd name="T13" fmla="*/ 217 h 332"/>
                  <a:gd name="T14" fmla="*/ 246 w 460"/>
                  <a:gd name="T15" fmla="*/ 231 h 332"/>
                  <a:gd name="T16" fmla="*/ 259 w 460"/>
                  <a:gd name="T17" fmla="*/ 244 h 332"/>
                  <a:gd name="T18" fmla="*/ 266 w 460"/>
                  <a:gd name="T19" fmla="*/ 251 h 332"/>
                  <a:gd name="T20" fmla="*/ 274 w 460"/>
                  <a:gd name="T21" fmla="*/ 260 h 332"/>
                  <a:gd name="T22" fmla="*/ 304 w 460"/>
                  <a:gd name="T23" fmla="*/ 295 h 332"/>
                  <a:gd name="T24" fmla="*/ 313 w 460"/>
                  <a:gd name="T25" fmla="*/ 304 h 332"/>
                  <a:gd name="T26" fmla="*/ 319 w 460"/>
                  <a:gd name="T27" fmla="*/ 310 h 332"/>
                  <a:gd name="T28" fmla="*/ 335 w 460"/>
                  <a:gd name="T29" fmla="*/ 326 h 332"/>
                  <a:gd name="T30" fmla="*/ 342 w 460"/>
                  <a:gd name="T31" fmla="*/ 331 h 332"/>
                  <a:gd name="T32" fmla="*/ 367 w 460"/>
                  <a:gd name="T33" fmla="*/ 330 h 332"/>
                  <a:gd name="T34" fmla="*/ 383 w 460"/>
                  <a:gd name="T35" fmla="*/ 330 h 332"/>
                  <a:gd name="T36" fmla="*/ 459 w 460"/>
                  <a:gd name="T37" fmla="*/ 329 h 332"/>
                  <a:gd name="T38" fmla="*/ 459 w 460"/>
                  <a:gd name="T39" fmla="*/ 314 h 332"/>
                  <a:gd name="T40" fmla="*/ 458 w 460"/>
                  <a:gd name="T41" fmla="*/ 313 h 332"/>
                  <a:gd name="T42" fmla="*/ 453 w 460"/>
                  <a:gd name="T43" fmla="*/ 313 h 332"/>
                  <a:gd name="T44" fmla="*/ 439 w 460"/>
                  <a:gd name="T45" fmla="*/ 313 h 332"/>
                  <a:gd name="T46" fmla="*/ 426 w 460"/>
                  <a:gd name="T47" fmla="*/ 311 h 332"/>
                  <a:gd name="T48" fmla="*/ 414 w 460"/>
                  <a:gd name="T49" fmla="*/ 309 h 332"/>
                  <a:gd name="T50" fmla="*/ 403 w 460"/>
                  <a:gd name="T51" fmla="*/ 305 h 332"/>
                  <a:gd name="T52" fmla="*/ 388 w 460"/>
                  <a:gd name="T53" fmla="*/ 294 h 332"/>
                  <a:gd name="T54" fmla="*/ 369 w 460"/>
                  <a:gd name="T55" fmla="*/ 277 h 332"/>
                  <a:gd name="T56" fmla="*/ 351 w 460"/>
                  <a:gd name="T57" fmla="*/ 261 h 332"/>
                  <a:gd name="T58" fmla="*/ 342 w 460"/>
                  <a:gd name="T59" fmla="*/ 251 h 332"/>
                  <a:gd name="T60" fmla="*/ 330 w 460"/>
                  <a:gd name="T61" fmla="*/ 241 h 332"/>
                  <a:gd name="T62" fmla="*/ 311 w 460"/>
                  <a:gd name="T63" fmla="*/ 222 h 332"/>
                  <a:gd name="T64" fmla="*/ 291 w 460"/>
                  <a:gd name="T65" fmla="*/ 203 h 332"/>
                  <a:gd name="T66" fmla="*/ 278 w 460"/>
                  <a:gd name="T67" fmla="*/ 192 h 332"/>
                  <a:gd name="T68" fmla="*/ 272 w 460"/>
                  <a:gd name="T69" fmla="*/ 187 h 332"/>
                  <a:gd name="T70" fmla="*/ 265 w 460"/>
                  <a:gd name="T71" fmla="*/ 181 h 3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60" h="332">
                    <a:moveTo>
                      <a:pt x="265" y="181"/>
                    </a:moveTo>
                    <a:lnTo>
                      <a:pt x="146" y="181"/>
                    </a:lnTo>
                    <a:lnTo>
                      <a:pt x="172" y="183"/>
                    </a:lnTo>
                    <a:lnTo>
                      <a:pt x="192" y="189"/>
                    </a:lnTo>
                    <a:lnTo>
                      <a:pt x="208" y="198"/>
                    </a:lnTo>
                    <a:lnTo>
                      <a:pt x="222" y="208"/>
                    </a:lnTo>
                    <a:lnTo>
                      <a:pt x="232" y="217"/>
                    </a:lnTo>
                    <a:lnTo>
                      <a:pt x="246" y="231"/>
                    </a:lnTo>
                    <a:lnTo>
                      <a:pt x="259" y="244"/>
                    </a:lnTo>
                    <a:lnTo>
                      <a:pt x="266" y="251"/>
                    </a:lnTo>
                    <a:lnTo>
                      <a:pt x="274" y="260"/>
                    </a:lnTo>
                    <a:lnTo>
                      <a:pt x="304" y="295"/>
                    </a:lnTo>
                    <a:lnTo>
                      <a:pt x="313" y="304"/>
                    </a:lnTo>
                    <a:lnTo>
                      <a:pt x="319" y="310"/>
                    </a:lnTo>
                    <a:lnTo>
                      <a:pt x="335" y="326"/>
                    </a:lnTo>
                    <a:lnTo>
                      <a:pt x="342" y="331"/>
                    </a:lnTo>
                    <a:lnTo>
                      <a:pt x="367" y="330"/>
                    </a:lnTo>
                    <a:lnTo>
                      <a:pt x="383" y="330"/>
                    </a:lnTo>
                    <a:lnTo>
                      <a:pt x="459" y="329"/>
                    </a:lnTo>
                    <a:lnTo>
                      <a:pt x="459" y="314"/>
                    </a:lnTo>
                    <a:lnTo>
                      <a:pt x="458" y="313"/>
                    </a:lnTo>
                    <a:lnTo>
                      <a:pt x="453" y="313"/>
                    </a:lnTo>
                    <a:lnTo>
                      <a:pt x="439" y="313"/>
                    </a:lnTo>
                    <a:lnTo>
                      <a:pt x="426" y="311"/>
                    </a:lnTo>
                    <a:lnTo>
                      <a:pt x="414" y="309"/>
                    </a:lnTo>
                    <a:lnTo>
                      <a:pt x="403" y="305"/>
                    </a:lnTo>
                    <a:lnTo>
                      <a:pt x="388" y="294"/>
                    </a:lnTo>
                    <a:lnTo>
                      <a:pt x="369" y="277"/>
                    </a:lnTo>
                    <a:lnTo>
                      <a:pt x="351" y="261"/>
                    </a:lnTo>
                    <a:lnTo>
                      <a:pt x="342" y="251"/>
                    </a:lnTo>
                    <a:lnTo>
                      <a:pt x="330" y="241"/>
                    </a:lnTo>
                    <a:lnTo>
                      <a:pt x="311" y="222"/>
                    </a:lnTo>
                    <a:lnTo>
                      <a:pt x="291" y="203"/>
                    </a:lnTo>
                    <a:lnTo>
                      <a:pt x="278" y="192"/>
                    </a:lnTo>
                    <a:lnTo>
                      <a:pt x="272" y="187"/>
                    </a:lnTo>
                    <a:lnTo>
                      <a:pt x="265" y="181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1" name="Freeform 246">
                <a:extLst>
                  <a:ext uri="{FF2B5EF4-FFF2-40B4-BE49-F238E27FC236}">
                    <a16:creationId xmlns:a16="http://schemas.microsoft.com/office/drawing/2014/main" id="{ADE3C0E8-2173-451C-92F6-9CC13EA4A1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459 w 460"/>
                  <a:gd name="T1" fmla="*/ 329 h 332"/>
                  <a:gd name="T2" fmla="*/ 399 w 460"/>
                  <a:gd name="T3" fmla="*/ 329 h 332"/>
                  <a:gd name="T4" fmla="*/ 420 w 460"/>
                  <a:gd name="T5" fmla="*/ 330 h 332"/>
                  <a:gd name="T6" fmla="*/ 453 w 460"/>
                  <a:gd name="T7" fmla="*/ 331 h 332"/>
                  <a:gd name="T8" fmla="*/ 458 w 460"/>
                  <a:gd name="T9" fmla="*/ 331 h 332"/>
                  <a:gd name="T10" fmla="*/ 459 w 460"/>
                  <a:gd name="T11" fmla="*/ 329 h 3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60" h="332">
                    <a:moveTo>
                      <a:pt x="459" y="329"/>
                    </a:moveTo>
                    <a:lnTo>
                      <a:pt x="399" y="329"/>
                    </a:lnTo>
                    <a:lnTo>
                      <a:pt x="420" y="330"/>
                    </a:lnTo>
                    <a:lnTo>
                      <a:pt x="453" y="331"/>
                    </a:lnTo>
                    <a:lnTo>
                      <a:pt x="458" y="331"/>
                    </a:lnTo>
                    <a:lnTo>
                      <a:pt x="459" y="329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2" name="Freeform 247">
                <a:extLst>
                  <a:ext uri="{FF2B5EF4-FFF2-40B4-BE49-F238E27FC236}">
                    <a16:creationId xmlns:a16="http://schemas.microsoft.com/office/drawing/2014/main" id="{518EFB0B-446A-4F30-9479-47EC9B2C4E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5 w 460"/>
                  <a:gd name="T1" fmla="*/ 0 h 332"/>
                  <a:gd name="T2" fmla="*/ 2 w 460"/>
                  <a:gd name="T3" fmla="*/ 0 h 332"/>
                  <a:gd name="T4" fmla="*/ 1 w 460"/>
                  <a:gd name="T5" fmla="*/ 0 h 332"/>
                  <a:gd name="T6" fmla="*/ 1 w 460"/>
                  <a:gd name="T7" fmla="*/ 16 h 332"/>
                  <a:gd name="T8" fmla="*/ 2 w 460"/>
                  <a:gd name="T9" fmla="*/ 18 h 332"/>
                  <a:gd name="T10" fmla="*/ 50 w 460"/>
                  <a:gd name="T11" fmla="*/ 18 h 332"/>
                  <a:gd name="T12" fmla="*/ 59 w 460"/>
                  <a:gd name="T13" fmla="*/ 26 h 332"/>
                  <a:gd name="T14" fmla="*/ 60 w 460"/>
                  <a:gd name="T15" fmla="*/ 40 h 332"/>
                  <a:gd name="T16" fmla="*/ 60 w 460"/>
                  <a:gd name="T17" fmla="*/ 53 h 332"/>
                  <a:gd name="T18" fmla="*/ 60 w 460"/>
                  <a:gd name="T19" fmla="*/ 192 h 332"/>
                  <a:gd name="T20" fmla="*/ 60 w 460"/>
                  <a:gd name="T21" fmla="*/ 241 h 332"/>
                  <a:gd name="T22" fmla="*/ 60 w 460"/>
                  <a:gd name="T23" fmla="*/ 263 h 332"/>
                  <a:gd name="T24" fmla="*/ 59 w 460"/>
                  <a:gd name="T25" fmla="*/ 294 h 332"/>
                  <a:gd name="T26" fmla="*/ 59 w 460"/>
                  <a:gd name="T27" fmla="*/ 310 h 332"/>
                  <a:gd name="T28" fmla="*/ 47 w 460"/>
                  <a:gd name="T29" fmla="*/ 313 h 332"/>
                  <a:gd name="T30" fmla="*/ 131 w 460"/>
                  <a:gd name="T31" fmla="*/ 313 h 332"/>
                  <a:gd name="T32" fmla="*/ 126 w 460"/>
                  <a:gd name="T33" fmla="*/ 304 h 332"/>
                  <a:gd name="T34" fmla="*/ 124 w 460"/>
                  <a:gd name="T35" fmla="*/ 295 h 332"/>
                  <a:gd name="T36" fmla="*/ 124 w 460"/>
                  <a:gd name="T37" fmla="*/ 282 h 332"/>
                  <a:gd name="T38" fmla="*/ 124 w 460"/>
                  <a:gd name="T39" fmla="*/ 263 h 332"/>
                  <a:gd name="T40" fmla="*/ 123 w 460"/>
                  <a:gd name="T41" fmla="*/ 241 h 332"/>
                  <a:gd name="T42" fmla="*/ 123 w 460"/>
                  <a:gd name="T43" fmla="*/ 182 h 332"/>
                  <a:gd name="T44" fmla="*/ 133 w 460"/>
                  <a:gd name="T45" fmla="*/ 181 h 332"/>
                  <a:gd name="T46" fmla="*/ 265 w 460"/>
                  <a:gd name="T47" fmla="*/ 181 h 332"/>
                  <a:gd name="T48" fmla="*/ 263 w 460"/>
                  <a:gd name="T49" fmla="*/ 179 h 332"/>
                  <a:gd name="T50" fmla="*/ 246 w 460"/>
                  <a:gd name="T51" fmla="*/ 174 h 332"/>
                  <a:gd name="T52" fmla="*/ 246 w 460"/>
                  <a:gd name="T53" fmla="*/ 174 h 332"/>
                  <a:gd name="T54" fmla="*/ 282 w 460"/>
                  <a:gd name="T55" fmla="*/ 166 h 332"/>
                  <a:gd name="T56" fmla="*/ 141 w 460"/>
                  <a:gd name="T57" fmla="*/ 166 h 332"/>
                  <a:gd name="T58" fmla="*/ 134 w 460"/>
                  <a:gd name="T59" fmla="*/ 166 h 332"/>
                  <a:gd name="T60" fmla="*/ 123 w 460"/>
                  <a:gd name="T61" fmla="*/ 164 h 332"/>
                  <a:gd name="T62" fmla="*/ 123 w 460"/>
                  <a:gd name="T63" fmla="*/ 26 h 332"/>
                  <a:gd name="T64" fmla="*/ 127 w 460"/>
                  <a:gd name="T65" fmla="*/ 20 h 332"/>
                  <a:gd name="T66" fmla="*/ 131 w 460"/>
                  <a:gd name="T67" fmla="*/ 18 h 332"/>
                  <a:gd name="T68" fmla="*/ 138 w 460"/>
                  <a:gd name="T69" fmla="*/ 15 h 332"/>
                  <a:gd name="T70" fmla="*/ 147 w 460"/>
                  <a:gd name="T71" fmla="*/ 14 h 332"/>
                  <a:gd name="T72" fmla="*/ 309 w 460"/>
                  <a:gd name="T73" fmla="*/ 14 h 332"/>
                  <a:gd name="T74" fmla="*/ 285 w 460"/>
                  <a:gd name="T75" fmla="*/ 7 h 332"/>
                  <a:gd name="T76" fmla="*/ 249 w 460"/>
                  <a:gd name="T77" fmla="*/ 2 h 332"/>
                  <a:gd name="T78" fmla="*/ 236 w 460"/>
                  <a:gd name="T79" fmla="*/ 1 h 332"/>
                  <a:gd name="T80" fmla="*/ 92 w 460"/>
                  <a:gd name="T81" fmla="*/ 1 h 332"/>
                  <a:gd name="T82" fmla="*/ 54 w 460"/>
                  <a:gd name="T83" fmla="*/ 1 h 332"/>
                  <a:gd name="T84" fmla="*/ 29 w 460"/>
                  <a:gd name="T85" fmla="*/ 0 h 332"/>
                  <a:gd name="T86" fmla="*/ 5 w 460"/>
                  <a:gd name="T87" fmla="*/ 0 h 3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60" h="332">
                    <a:moveTo>
                      <a:pt x="5" y="0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1" y="16"/>
                    </a:lnTo>
                    <a:lnTo>
                      <a:pt x="2" y="18"/>
                    </a:lnTo>
                    <a:lnTo>
                      <a:pt x="50" y="18"/>
                    </a:lnTo>
                    <a:lnTo>
                      <a:pt x="59" y="26"/>
                    </a:lnTo>
                    <a:lnTo>
                      <a:pt x="60" y="40"/>
                    </a:lnTo>
                    <a:lnTo>
                      <a:pt x="60" y="53"/>
                    </a:lnTo>
                    <a:lnTo>
                      <a:pt x="60" y="192"/>
                    </a:lnTo>
                    <a:lnTo>
                      <a:pt x="60" y="241"/>
                    </a:lnTo>
                    <a:lnTo>
                      <a:pt x="60" y="263"/>
                    </a:lnTo>
                    <a:lnTo>
                      <a:pt x="59" y="294"/>
                    </a:lnTo>
                    <a:lnTo>
                      <a:pt x="59" y="310"/>
                    </a:lnTo>
                    <a:lnTo>
                      <a:pt x="47" y="313"/>
                    </a:lnTo>
                    <a:lnTo>
                      <a:pt x="131" y="313"/>
                    </a:lnTo>
                    <a:lnTo>
                      <a:pt x="126" y="304"/>
                    </a:lnTo>
                    <a:lnTo>
                      <a:pt x="124" y="295"/>
                    </a:lnTo>
                    <a:lnTo>
                      <a:pt x="124" y="282"/>
                    </a:lnTo>
                    <a:lnTo>
                      <a:pt x="124" y="263"/>
                    </a:lnTo>
                    <a:lnTo>
                      <a:pt x="123" y="241"/>
                    </a:lnTo>
                    <a:lnTo>
                      <a:pt x="123" y="182"/>
                    </a:lnTo>
                    <a:lnTo>
                      <a:pt x="133" y="181"/>
                    </a:lnTo>
                    <a:lnTo>
                      <a:pt x="265" y="181"/>
                    </a:lnTo>
                    <a:lnTo>
                      <a:pt x="263" y="179"/>
                    </a:lnTo>
                    <a:lnTo>
                      <a:pt x="246" y="174"/>
                    </a:lnTo>
                    <a:lnTo>
                      <a:pt x="282" y="166"/>
                    </a:lnTo>
                    <a:lnTo>
                      <a:pt x="141" y="166"/>
                    </a:lnTo>
                    <a:lnTo>
                      <a:pt x="134" y="166"/>
                    </a:lnTo>
                    <a:lnTo>
                      <a:pt x="123" y="164"/>
                    </a:lnTo>
                    <a:lnTo>
                      <a:pt x="123" y="26"/>
                    </a:lnTo>
                    <a:lnTo>
                      <a:pt x="127" y="20"/>
                    </a:lnTo>
                    <a:lnTo>
                      <a:pt x="131" y="18"/>
                    </a:lnTo>
                    <a:lnTo>
                      <a:pt x="138" y="15"/>
                    </a:lnTo>
                    <a:lnTo>
                      <a:pt x="147" y="14"/>
                    </a:lnTo>
                    <a:lnTo>
                      <a:pt x="309" y="14"/>
                    </a:lnTo>
                    <a:lnTo>
                      <a:pt x="285" y="7"/>
                    </a:lnTo>
                    <a:lnTo>
                      <a:pt x="249" y="2"/>
                    </a:lnTo>
                    <a:lnTo>
                      <a:pt x="236" y="1"/>
                    </a:lnTo>
                    <a:lnTo>
                      <a:pt x="92" y="1"/>
                    </a:lnTo>
                    <a:lnTo>
                      <a:pt x="54" y="1"/>
                    </a:lnTo>
                    <a:lnTo>
                      <a:pt x="29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3" name="Freeform 248">
                <a:extLst>
                  <a:ext uri="{FF2B5EF4-FFF2-40B4-BE49-F238E27FC236}">
                    <a16:creationId xmlns:a16="http://schemas.microsoft.com/office/drawing/2014/main" id="{9CC701B0-B94B-4A65-8791-14E58A02B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309 w 460"/>
                  <a:gd name="T1" fmla="*/ 14 h 332"/>
                  <a:gd name="T2" fmla="*/ 155 w 460"/>
                  <a:gd name="T3" fmla="*/ 14 h 332"/>
                  <a:gd name="T4" fmla="*/ 194 w 460"/>
                  <a:gd name="T5" fmla="*/ 16 h 332"/>
                  <a:gd name="T6" fmla="*/ 225 w 460"/>
                  <a:gd name="T7" fmla="*/ 20 h 332"/>
                  <a:gd name="T8" fmla="*/ 250 w 460"/>
                  <a:gd name="T9" fmla="*/ 26 h 332"/>
                  <a:gd name="T10" fmla="*/ 271 w 460"/>
                  <a:gd name="T11" fmla="*/ 36 h 332"/>
                  <a:gd name="T12" fmla="*/ 285 w 460"/>
                  <a:gd name="T13" fmla="*/ 46 h 332"/>
                  <a:gd name="T14" fmla="*/ 296 w 460"/>
                  <a:gd name="T15" fmla="*/ 58 h 332"/>
                  <a:gd name="T16" fmla="*/ 303 w 460"/>
                  <a:gd name="T17" fmla="*/ 73 h 332"/>
                  <a:gd name="T18" fmla="*/ 306 w 460"/>
                  <a:gd name="T19" fmla="*/ 89 h 332"/>
                  <a:gd name="T20" fmla="*/ 300 w 460"/>
                  <a:gd name="T21" fmla="*/ 109 h 332"/>
                  <a:gd name="T22" fmla="*/ 278 w 460"/>
                  <a:gd name="T23" fmla="*/ 135 h 332"/>
                  <a:gd name="T24" fmla="*/ 232 w 460"/>
                  <a:gd name="T25" fmla="*/ 157 h 332"/>
                  <a:gd name="T26" fmla="*/ 155 w 460"/>
                  <a:gd name="T27" fmla="*/ 166 h 332"/>
                  <a:gd name="T28" fmla="*/ 282 w 460"/>
                  <a:gd name="T29" fmla="*/ 166 h 332"/>
                  <a:gd name="T30" fmla="*/ 304 w 460"/>
                  <a:gd name="T31" fmla="*/ 162 h 332"/>
                  <a:gd name="T32" fmla="*/ 344 w 460"/>
                  <a:gd name="T33" fmla="*/ 144 h 332"/>
                  <a:gd name="T34" fmla="*/ 368 w 460"/>
                  <a:gd name="T35" fmla="*/ 118 h 332"/>
                  <a:gd name="T36" fmla="*/ 375 w 460"/>
                  <a:gd name="T37" fmla="*/ 81 h 332"/>
                  <a:gd name="T38" fmla="*/ 373 w 460"/>
                  <a:gd name="T39" fmla="*/ 67 h 332"/>
                  <a:gd name="T40" fmla="*/ 366 w 460"/>
                  <a:gd name="T41" fmla="*/ 53 h 332"/>
                  <a:gd name="T42" fmla="*/ 354 w 460"/>
                  <a:gd name="T43" fmla="*/ 40 h 332"/>
                  <a:gd name="T44" fmla="*/ 339 w 460"/>
                  <a:gd name="T45" fmla="*/ 28 h 332"/>
                  <a:gd name="T46" fmla="*/ 315 w 460"/>
                  <a:gd name="T47" fmla="*/ 16 h 332"/>
                  <a:gd name="T48" fmla="*/ 309 w 460"/>
                  <a:gd name="T49" fmla="*/ 14 h 33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60" h="332">
                    <a:moveTo>
                      <a:pt x="309" y="14"/>
                    </a:moveTo>
                    <a:lnTo>
                      <a:pt x="155" y="14"/>
                    </a:lnTo>
                    <a:lnTo>
                      <a:pt x="194" y="16"/>
                    </a:lnTo>
                    <a:lnTo>
                      <a:pt x="225" y="20"/>
                    </a:lnTo>
                    <a:lnTo>
                      <a:pt x="250" y="26"/>
                    </a:lnTo>
                    <a:lnTo>
                      <a:pt x="271" y="36"/>
                    </a:lnTo>
                    <a:lnTo>
                      <a:pt x="285" y="46"/>
                    </a:lnTo>
                    <a:lnTo>
                      <a:pt x="296" y="58"/>
                    </a:lnTo>
                    <a:lnTo>
                      <a:pt x="303" y="73"/>
                    </a:lnTo>
                    <a:lnTo>
                      <a:pt x="306" y="89"/>
                    </a:lnTo>
                    <a:lnTo>
                      <a:pt x="300" y="109"/>
                    </a:lnTo>
                    <a:lnTo>
                      <a:pt x="278" y="135"/>
                    </a:lnTo>
                    <a:lnTo>
                      <a:pt x="232" y="157"/>
                    </a:lnTo>
                    <a:lnTo>
                      <a:pt x="155" y="166"/>
                    </a:lnTo>
                    <a:lnTo>
                      <a:pt x="282" y="166"/>
                    </a:lnTo>
                    <a:lnTo>
                      <a:pt x="304" y="162"/>
                    </a:lnTo>
                    <a:lnTo>
                      <a:pt x="344" y="144"/>
                    </a:lnTo>
                    <a:lnTo>
                      <a:pt x="368" y="118"/>
                    </a:lnTo>
                    <a:lnTo>
                      <a:pt x="375" y="81"/>
                    </a:lnTo>
                    <a:lnTo>
                      <a:pt x="373" y="67"/>
                    </a:lnTo>
                    <a:lnTo>
                      <a:pt x="366" y="53"/>
                    </a:lnTo>
                    <a:lnTo>
                      <a:pt x="354" y="40"/>
                    </a:lnTo>
                    <a:lnTo>
                      <a:pt x="339" y="28"/>
                    </a:lnTo>
                    <a:lnTo>
                      <a:pt x="315" y="16"/>
                    </a:lnTo>
                    <a:lnTo>
                      <a:pt x="309" y="14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4" name="Freeform 249">
                <a:extLst>
                  <a:ext uri="{FF2B5EF4-FFF2-40B4-BE49-F238E27FC236}">
                    <a16:creationId xmlns:a16="http://schemas.microsoft.com/office/drawing/2014/main" id="{71833B53-D6B4-4213-9799-29D1EAB73D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" y="1145"/>
                <a:ext cx="460" cy="332"/>
              </a:xfrm>
              <a:custGeom>
                <a:avLst/>
                <a:gdLst>
                  <a:gd name="T0" fmla="*/ 208 w 460"/>
                  <a:gd name="T1" fmla="*/ 0 h 332"/>
                  <a:gd name="T2" fmla="*/ 92 w 460"/>
                  <a:gd name="T3" fmla="*/ 1 h 332"/>
                  <a:gd name="T4" fmla="*/ 236 w 460"/>
                  <a:gd name="T5" fmla="*/ 1 h 332"/>
                  <a:gd name="T6" fmla="*/ 208 w 460"/>
                  <a:gd name="T7" fmla="*/ 0 h 3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0" h="332">
                    <a:moveTo>
                      <a:pt x="208" y="0"/>
                    </a:moveTo>
                    <a:lnTo>
                      <a:pt x="92" y="1"/>
                    </a:lnTo>
                    <a:lnTo>
                      <a:pt x="236" y="1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5616" name="Picture 250">
              <a:extLst>
                <a:ext uri="{FF2B5EF4-FFF2-40B4-BE49-F238E27FC236}">
                  <a16:creationId xmlns:a16="http://schemas.microsoft.com/office/drawing/2014/main" id="{82F87E82-8972-4E6E-AE8A-180B3DA9E2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" y="1145"/>
              <a:ext cx="22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7" name="Picture 251">
              <a:extLst>
                <a:ext uri="{FF2B5EF4-FFF2-40B4-BE49-F238E27FC236}">
                  <a16:creationId xmlns:a16="http://schemas.microsoft.com/office/drawing/2014/main" id="{6FFC5C3A-A014-4C5F-AA98-577C068FBD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1131"/>
              <a:ext cx="232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18" name="Group 252">
              <a:extLst>
                <a:ext uri="{FF2B5EF4-FFF2-40B4-BE49-F238E27FC236}">
                  <a16:creationId xmlns:a16="http://schemas.microsoft.com/office/drawing/2014/main" id="{5D5A23C2-10A7-4978-BB49-20F4CC2F45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" y="663"/>
              <a:ext cx="72" cy="210"/>
              <a:chOff x="36" y="663"/>
              <a:chExt cx="72" cy="210"/>
            </a:xfrm>
          </p:grpSpPr>
          <p:sp>
            <p:nvSpPr>
              <p:cNvPr id="25636" name="Freeform 253">
                <a:extLst>
                  <a:ext uri="{FF2B5EF4-FFF2-40B4-BE49-F238E27FC236}">
                    <a16:creationId xmlns:a16="http://schemas.microsoft.com/office/drawing/2014/main" id="{0A8A2877-4276-4BB0-8860-59A6014221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" y="663"/>
                <a:ext cx="72" cy="210"/>
              </a:xfrm>
              <a:custGeom>
                <a:avLst/>
                <a:gdLst>
                  <a:gd name="T0" fmla="*/ 71 w 72"/>
                  <a:gd name="T1" fmla="*/ 202 h 210"/>
                  <a:gd name="T2" fmla="*/ 1 w 72"/>
                  <a:gd name="T3" fmla="*/ 202 h 210"/>
                  <a:gd name="T4" fmla="*/ 1 w 72"/>
                  <a:gd name="T5" fmla="*/ 209 h 210"/>
                  <a:gd name="T6" fmla="*/ 71 w 72"/>
                  <a:gd name="T7" fmla="*/ 209 h 210"/>
                  <a:gd name="T8" fmla="*/ 71 w 72"/>
                  <a:gd name="T9" fmla="*/ 202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210">
                    <a:moveTo>
                      <a:pt x="71" y="202"/>
                    </a:moveTo>
                    <a:lnTo>
                      <a:pt x="1" y="202"/>
                    </a:lnTo>
                    <a:lnTo>
                      <a:pt x="1" y="209"/>
                    </a:lnTo>
                    <a:lnTo>
                      <a:pt x="71" y="209"/>
                    </a:lnTo>
                    <a:lnTo>
                      <a:pt x="71" y="202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7" name="Freeform 254">
                <a:extLst>
                  <a:ext uri="{FF2B5EF4-FFF2-40B4-BE49-F238E27FC236}">
                    <a16:creationId xmlns:a16="http://schemas.microsoft.com/office/drawing/2014/main" id="{F806B346-C7D5-48D8-9A44-ED426BF6E1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" y="663"/>
                <a:ext cx="72" cy="210"/>
              </a:xfrm>
              <a:custGeom>
                <a:avLst/>
                <a:gdLst>
                  <a:gd name="T0" fmla="*/ 46 w 72"/>
                  <a:gd name="T1" fmla="*/ 0 h 210"/>
                  <a:gd name="T2" fmla="*/ 40 w 72"/>
                  <a:gd name="T3" fmla="*/ 0 h 210"/>
                  <a:gd name="T4" fmla="*/ 32 w 72"/>
                  <a:gd name="T5" fmla="*/ 4 h 210"/>
                  <a:gd name="T6" fmla="*/ 23 w 72"/>
                  <a:gd name="T7" fmla="*/ 7 h 210"/>
                  <a:gd name="T8" fmla="*/ 12 w 72"/>
                  <a:gd name="T9" fmla="*/ 9 h 210"/>
                  <a:gd name="T10" fmla="*/ 0 w 72"/>
                  <a:gd name="T11" fmla="*/ 10 h 210"/>
                  <a:gd name="T12" fmla="*/ 0 w 72"/>
                  <a:gd name="T13" fmla="*/ 17 h 210"/>
                  <a:gd name="T14" fmla="*/ 14 w 72"/>
                  <a:gd name="T15" fmla="*/ 17 h 210"/>
                  <a:gd name="T16" fmla="*/ 18 w 72"/>
                  <a:gd name="T17" fmla="*/ 19 h 210"/>
                  <a:gd name="T18" fmla="*/ 23 w 72"/>
                  <a:gd name="T19" fmla="*/ 23 h 210"/>
                  <a:gd name="T20" fmla="*/ 25 w 72"/>
                  <a:gd name="T21" fmla="*/ 26 h 210"/>
                  <a:gd name="T22" fmla="*/ 25 w 72"/>
                  <a:gd name="T23" fmla="*/ 32 h 210"/>
                  <a:gd name="T24" fmla="*/ 25 w 72"/>
                  <a:gd name="T25" fmla="*/ 188 h 210"/>
                  <a:gd name="T26" fmla="*/ 24 w 72"/>
                  <a:gd name="T27" fmla="*/ 194 h 210"/>
                  <a:gd name="T28" fmla="*/ 23 w 72"/>
                  <a:gd name="T29" fmla="*/ 197 h 210"/>
                  <a:gd name="T30" fmla="*/ 19 w 72"/>
                  <a:gd name="T31" fmla="*/ 201 h 210"/>
                  <a:gd name="T32" fmla="*/ 14 w 72"/>
                  <a:gd name="T33" fmla="*/ 202 h 210"/>
                  <a:gd name="T34" fmla="*/ 59 w 72"/>
                  <a:gd name="T35" fmla="*/ 202 h 210"/>
                  <a:gd name="T36" fmla="*/ 54 w 72"/>
                  <a:gd name="T37" fmla="*/ 201 h 210"/>
                  <a:gd name="T38" fmla="*/ 49 w 72"/>
                  <a:gd name="T39" fmla="*/ 197 h 210"/>
                  <a:gd name="T40" fmla="*/ 47 w 72"/>
                  <a:gd name="T41" fmla="*/ 195 h 210"/>
                  <a:gd name="T42" fmla="*/ 47 w 72"/>
                  <a:gd name="T43" fmla="*/ 188 h 210"/>
                  <a:gd name="T44" fmla="*/ 46 w 72"/>
                  <a:gd name="T45" fmla="*/ 0 h 2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72" h="210">
                    <a:moveTo>
                      <a:pt x="46" y="0"/>
                    </a:moveTo>
                    <a:lnTo>
                      <a:pt x="40" y="0"/>
                    </a:lnTo>
                    <a:lnTo>
                      <a:pt x="32" y="4"/>
                    </a:lnTo>
                    <a:lnTo>
                      <a:pt x="23" y="7"/>
                    </a:lnTo>
                    <a:lnTo>
                      <a:pt x="12" y="9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14" y="17"/>
                    </a:lnTo>
                    <a:lnTo>
                      <a:pt x="18" y="19"/>
                    </a:lnTo>
                    <a:lnTo>
                      <a:pt x="23" y="23"/>
                    </a:lnTo>
                    <a:lnTo>
                      <a:pt x="25" y="26"/>
                    </a:lnTo>
                    <a:lnTo>
                      <a:pt x="25" y="32"/>
                    </a:lnTo>
                    <a:lnTo>
                      <a:pt x="25" y="188"/>
                    </a:lnTo>
                    <a:lnTo>
                      <a:pt x="24" y="194"/>
                    </a:lnTo>
                    <a:lnTo>
                      <a:pt x="23" y="197"/>
                    </a:lnTo>
                    <a:lnTo>
                      <a:pt x="19" y="201"/>
                    </a:lnTo>
                    <a:lnTo>
                      <a:pt x="14" y="202"/>
                    </a:lnTo>
                    <a:lnTo>
                      <a:pt x="59" y="202"/>
                    </a:lnTo>
                    <a:lnTo>
                      <a:pt x="54" y="201"/>
                    </a:lnTo>
                    <a:lnTo>
                      <a:pt x="49" y="197"/>
                    </a:lnTo>
                    <a:lnTo>
                      <a:pt x="47" y="195"/>
                    </a:lnTo>
                    <a:lnTo>
                      <a:pt x="47" y="18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5619" name="Picture 255">
              <a:extLst>
                <a:ext uri="{FF2B5EF4-FFF2-40B4-BE49-F238E27FC236}">
                  <a16:creationId xmlns:a16="http://schemas.microsoft.com/office/drawing/2014/main" id="{E56CA193-FE03-44B2-9299-84296BD830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" y="663"/>
              <a:ext cx="14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0" name="Picture 256">
              <a:extLst>
                <a:ext uri="{FF2B5EF4-FFF2-40B4-BE49-F238E27FC236}">
                  <a16:creationId xmlns:a16="http://schemas.microsoft.com/office/drawing/2014/main" id="{E28EA519-A1A6-4220-A162-031C87FAC2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" y="668"/>
              <a:ext cx="1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1" name="Picture 257">
              <a:extLst>
                <a:ext uri="{FF2B5EF4-FFF2-40B4-BE49-F238E27FC236}">
                  <a16:creationId xmlns:a16="http://schemas.microsoft.com/office/drawing/2014/main" id="{A7D5FBE1-077D-4EB7-9B8F-572D1E9F27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" y="668"/>
              <a:ext cx="1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2" name="Picture 258">
              <a:extLst>
                <a:ext uri="{FF2B5EF4-FFF2-40B4-BE49-F238E27FC236}">
                  <a16:creationId xmlns:a16="http://schemas.microsoft.com/office/drawing/2014/main" id="{E1107933-52AD-464D-943A-D1560D58E6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" y="690"/>
              <a:ext cx="1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3" name="Picture 259">
              <a:extLst>
                <a:ext uri="{FF2B5EF4-FFF2-40B4-BE49-F238E27FC236}">
                  <a16:creationId xmlns:a16="http://schemas.microsoft.com/office/drawing/2014/main" id="{9018683A-8B01-45F3-825E-73C2E6354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" y="690"/>
              <a:ext cx="1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4" name="Picture 260">
              <a:extLst>
                <a:ext uri="{FF2B5EF4-FFF2-40B4-BE49-F238E27FC236}">
                  <a16:creationId xmlns:a16="http://schemas.microsoft.com/office/drawing/2014/main" id="{C67999B9-FD8B-4C00-8B41-0DDDA556DA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" y="690"/>
              <a:ext cx="1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5" name="Picture 261">
              <a:extLst>
                <a:ext uri="{FF2B5EF4-FFF2-40B4-BE49-F238E27FC236}">
                  <a16:creationId xmlns:a16="http://schemas.microsoft.com/office/drawing/2014/main" id="{C50E89CA-BEF5-42A6-8EF8-64148452C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0" y="690"/>
              <a:ext cx="14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26" name="Group 262">
              <a:extLst>
                <a:ext uri="{FF2B5EF4-FFF2-40B4-BE49-F238E27FC236}">
                  <a16:creationId xmlns:a16="http://schemas.microsoft.com/office/drawing/2014/main" id="{1E71B818-7547-4EB8-8F9B-40DCB08CF5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3" y="0"/>
              <a:ext cx="617" cy="778"/>
              <a:chOff x="1133" y="0"/>
              <a:chExt cx="617" cy="778"/>
            </a:xfrm>
          </p:grpSpPr>
          <p:sp>
            <p:nvSpPr>
              <p:cNvPr id="25632" name="Freeform 263">
                <a:extLst>
                  <a:ext uri="{FF2B5EF4-FFF2-40B4-BE49-F238E27FC236}">
                    <a16:creationId xmlns:a16="http://schemas.microsoft.com/office/drawing/2014/main" id="{8E2E9592-83C4-4CEE-B14C-651C5495B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0"/>
                <a:ext cx="617" cy="778"/>
              </a:xfrm>
              <a:custGeom>
                <a:avLst/>
                <a:gdLst>
                  <a:gd name="T0" fmla="*/ 432 w 617"/>
                  <a:gd name="T1" fmla="*/ 0 h 778"/>
                  <a:gd name="T2" fmla="*/ 355 w 617"/>
                  <a:gd name="T3" fmla="*/ 8 h 778"/>
                  <a:gd name="T4" fmla="*/ 285 w 617"/>
                  <a:gd name="T5" fmla="*/ 34 h 778"/>
                  <a:gd name="T6" fmla="*/ 222 w 617"/>
                  <a:gd name="T7" fmla="*/ 73 h 778"/>
                  <a:gd name="T8" fmla="*/ 165 w 617"/>
                  <a:gd name="T9" fmla="*/ 123 h 778"/>
                  <a:gd name="T10" fmla="*/ 116 w 617"/>
                  <a:gd name="T11" fmla="*/ 182 h 778"/>
                  <a:gd name="T12" fmla="*/ 75 w 617"/>
                  <a:gd name="T13" fmla="*/ 247 h 778"/>
                  <a:gd name="T14" fmla="*/ 43 w 617"/>
                  <a:gd name="T15" fmla="*/ 316 h 778"/>
                  <a:gd name="T16" fmla="*/ 19 w 617"/>
                  <a:gd name="T17" fmla="*/ 386 h 778"/>
                  <a:gd name="T18" fmla="*/ 4 w 617"/>
                  <a:gd name="T19" fmla="*/ 454 h 778"/>
                  <a:gd name="T20" fmla="*/ 0 w 617"/>
                  <a:gd name="T21" fmla="*/ 519 h 778"/>
                  <a:gd name="T22" fmla="*/ 5 w 617"/>
                  <a:gd name="T23" fmla="*/ 588 h 778"/>
                  <a:gd name="T24" fmla="*/ 23 w 617"/>
                  <a:gd name="T25" fmla="*/ 650 h 778"/>
                  <a:gd name="T26" fmla="*/ 55 w 617"/>
                  <a:gd name="T27" fmla="*/ 702 h 778"/>
                  <a:gd name="T28" fmla="*/ 101 w 617"/>
                  <a:gd name="T29" fmla="*/ 742 h 778"/>
                  <a:gd name="T30" fmla="*/ 162 w 617"/>
                  <a:gd name="T31" fmla="*/ 768 h 778"/>
                  <a:gd name="T32" fmla="*/ 239 w 617"/>
                  <a:gd name="T33" fmla="*/ 777 h 778"/>
                  <a:gd name="T34" fmla="*/ 323 w 617"/>
                  <a:gd name="T35" fmla="*/ 767 h 778"/>
                  <a:gd name="T36" fmla="*/ 398 w 617"/>
                  <a:gd name="T37" fmla="*/ 737 h 778"/>
                  <a:gd name="T38" fmla="*/ 403 w 617"/>
                  <a:gd name="T39" fmla="*/ 734 h 778"/>
                  <a:gd name="T40" fmla="*/ 242 w 617"/>
                  <a:gd name="T41" fmla="*/ 734 h 778"/>
                  <a:gd name="T42" fmla="*/ 184 w 617"/>
                  <a:gd name="T43" fmla="*/ 724 h 778"/>
                  <a:gd name="T44" fmla="*/ 143 w 617"/>
                  <a:gd name="T45" fmla="*/ 695 h 778"/>
                  <a:gd name="T46" fmla="*/ 118 w 617"/>
                  <a:gd name="T47" fmla="*/ 653 h 778"/>
                  <a:gd name="T48" fmla="*/ 110 w 617"/>
                  <a:gd name="T49" fmla="*/ 601 h 778"/>
                  <a:gd name="T50" fmla="*/ 117 w 617"/>
                  <a:gd name="T51" fmla="*/ 537 h 778"/>
                  <a:gd name="T52" fmla="*/ 140 w 617"/>
                  <a:gd name="T53" fmla="*/ 472 h 778"/>
                  <a:gd name="T54" fmla="*/ 178 w 617"/>
                  <a:gd name="T55" fmla="*/ 415 h 778"/>
                  <a:gd name="T56" fmla="*/ 221 w 617"/>
                  <a:gd name="T57" fmla="*/ 384 h 778"/>
                  <a:gd name="T58" fmla="*/ 150 w 617"/>
                  <a:gd name="T59" fmla="*/ 384 h 778"/>
                  <a:gd name="T60" fmla="*/ 148 w 617"/>
                  <a:gd name="T61" fmla="*/ 382 h 778"/>
                  <a:gd name="T62" fmla="*/ 164 w 617"/>
                  <a:gd name="T63" fmla="*/ 326 h 778"/>
                  <a:gd name="T64" fmla="*/ 188 w 617"/>
                  <a:gd name="T65" fmla="*/ 263 h 778"/>
                  <a:gd name="T66" fmla="*/ 219 w 617"/>
                  <a:gd name="T67" fmla="*/ 198 h 778"/>
                  <a:gd name="T68" fmla="*/ 258 w 617"/>
                  <a:gd name="T69" fmla="*/ 139 h 778"/>
                  <a:gd name="T70" fmla="*/ 306 w 617"/>
                  <a:gd name="T71" fmla="*/ 89 h 778"/>
                  <a:gd name="T72" fmla="*/ 364 w 617"/>
                  <a:gd name="T73" fmla="*/ 55 h 778"/>
                  <a:gd name="T74" fmla="*/ 432 w 617"/>
                  <a:gd name="T75" fmla="*/ 43 h 778"/>
                  <a:gd name="T76" fmla="*/ 571 w 617"/>
                  <a:gd name="T77" fmla="*/ 43 h 778"/>
                  <a:gd name="T78" fmla="*/ 555 w 617"/>
                  <a:gd name="T79" fmla="*/ 29 h 778"/>
                  <a:gd name="T80" fmla="*/ 496 w 617"/>
                  <a:gd name="T81" fmla="*/ 7 h 778"/>
                  <a:gd name="T82" fmla="*/ 432 w 617"/>
                  <a:gd name="T83" fmla="*/ 0 h 77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17" h="778">
                    <a:moveTo>
                      <a:pt x="432" y="0"/>
                    </a:moveTo>
                    <a:lnTo>
                      <a:pt x="355" y="8"/>
                    </a:lnTo>
                    <a:lnTo>
                      <a:pt x="285" y="34"/>
                    </a:lnTo>
                    <a:lnTo>
                      <a:pt x="222" y="73"/>
                    </a:lnTo>
                    <a:lnTo>
                      <a:pt x="165" y="123"/>
                    </a:lnTo>
                    <a:lnTo>
                      <a:pt x="116" y="182"/>
                    </a:lnTo>
                    <a:lnTo>
                      <a:pt x="75" y="247"/>
                    </a:lnTo>
                    <a:lnTo>
                      <a:pt x="43" y="316"/>
                    </a:lnTo>
                    <a:lnTo>
                      <a:pt x="19" y="386"/>
                    </a:lnTo>
                    <a:lnTo>
                      <a:pt x="4" y="454"/>
                    </a:lnTo>
                    <a:lnTo>
                      <a:pt x="0" y="519"/>
                    </a:lnTo>
                    <a:lnTo>
                      <a:pt x="5" y="588"/>
                    </a:lnTo>
                    <a:lnTo>
                      <a:pt x="23" y="650"/>
                    </a:lnTo>
                    <a:lnTo>
                      <a:pt x="55" y="702"/>
                    </a:lnTo>
                    <a:lnTo>
                      <a:pt x="101" y="742"/>
                    </a:lnTo>
                    <a:lnTo>
                      <a:pt x="162" y="768"/>
                    </a:lnTo>
                    <a:lnTo>
                      <a:pt x="239" y="777"/>
                    </a:lnTo>
                    <a:lnTo>
                      <a:pt x="323" y="767"/>
                    </a:lnTo>
                    <a:lnTo>
                      <a:pt x="398" y="737"/>
                    </a:lnTo>
                    <a:lnTo>
                      <a:pt x="403" y="734"/>
                    </a:lnTo>
                    <a:lnTo>
                      <a:pt x="242" y="734"/>
                    </a:lnTo>
                    <a:lnTo>
                      <a:pt x="184" y="724"/>
                    </a:lnTo>
                    <a:lnTo>
                      <a:pt x="143" y="695"/>
                    </a:lnTo>
                    <a:lnTo>
                      <a:pt x="118" y="653"/>
                    </a:lnTo>
                    <a:lnTo>
                      <a:pt x="110" y="601"/>
                    </a:lnTo>
                    <a:lnTo>
                      <a:pt x="117" y="537"/>
                    </a:lnTo>
                    <a:lnTo>
                      <a:pt x="140" y="472"/>
                    </a:lnTo>
                    <a:lnTo>
                      <a:pt x="178" y="415"/>
                    </a:lnTo>
                    <a:lnTo>
                      <a:pt x="221" y="384"/>
                    </a:lnTo>
                    <a:lnTo>
                      <a:pt x="150" y="384"/>
                    </a:lnTo>
                    <a:lnTo>
                      <a:pt x="148" y="382"/>
                    </a:lnTo>
                    <a:lnTo>
                      <a:pt x="164" y="326"/>
                    </a:lnTo>
                    <a:lnTo>
                      <a:pt x="188" y="263"/>
                    </a:lnTo>
                    <a:lnTo>
                      <a:pt x="219" y="198"/>
                    </a:lnTo>
                    <a:lnTo>
                      <a:pt x="258" y="139"/>
                    </a:lnTo>
                    <a:lnTo>
                      <a:pt x="306" y="89"/>
                    </a:lnTo>
                    <a:lnTo>
                      <a:pt x="364" y="55"/>
                    </a:lnTo>
                    <a:lnTo>
                      <a:pt x="432" y="43"/>
                    </a:lnTo>
                    <a:lnTo>
                      <a:pt x="571" y="43"/>
                    </a:lnTo>
                    <a:lnTo>
                      <a:pt x="555" y="29"/>
                    </a:lnTo>
                    <a:lnTo>
                      <a:pt x="496" y="7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3" name="Freeform 264">
                <a:extLst>
                  <a:ext uri="{FF2B5EF4-FFF2-40B4-BE49-F238E27FC236}">
                    <a16:creationId xmlns:a16="http://schemas.microsoft.com/office/drawing/2014/main" id="{8B910666-A3AC-4CCF-A85A-B3028E8FFE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0"/>
                <a:ext cx="617" cy="778"/>
              </a:xfrm>
              <a:custGeom>
                <a:avLst/>
                <a:gdLst>
                  <a:gd name="T0" fmla="*/ 499 w 617"/>
                  <a:gd name="T1" fmla="*/ 359 h 778"/>
                  <a:gd name="T2" fmla="*/ 309 w 617"/>
                  <a:gd name="T3" fmla="*/ 359 h 778"/>
                  <a:gd name="T4" fmla="*/ 368 w 617"/>
                  <a:gd name="T5" fmla="*/ 372 h 778"/>
                  <a:gd name="T6" fmla="*/ 404 w 617"/>
                  <a:gd name="T7" fmla="*/ 404 h 778"/>
                  <a:gd name="T8" fmla="*/ 422 w 617"/>
                  <a:gd name="T9" fmla="*/ 449 h 778"/>
                  <a:gd name="T10" fmla="*/ 427 w 617"/>
                  <a:gd name="T11" fmla="*/ 500 h 778"/>
                  <a:gd name="T12" fmla="*/ 420 w 617"/>
                  <a:gd name="T13" fmla="*/ 560 h 778"/>
                  <a:gd name="T14" fmla="*/ 398 w 617"/>
                  <a:gd name="T15" fmla="*/ 622 h 778"/>
                  <a:gd name="T16" fmla="*/ 361 w 617"/>
                  <a:gd name="T17" fmla="*/ 678 h 778"/>
                  <a:gd name="T18" fmla="*/ 309 w 617"/>
                  <a:gd name="T19" fmla="*/ 718 h 778"/>
                  <a:gd name="T20" fmla="*/ 242 w 617"/>
                  <a:gd name="T21" fmla="*/ 734 h 778"/>
                  <a:gd name="T22" fmla="*/ 403 w 617"/>
                  <a:gd name="T23" fmla="*/ 734 h 778"/>
                  <a:gd name="T24" fmla="*/ 461 w 617"/>
                  <a:gd name="T25" fmla="*/ 692 h 778"/>
                  <a:gd name="T26" fmla="*/ 509 w 617"/>
                  <a:gd name="T27" fmla="*/ 633 h 778"/>
                  <a:gd name="T28" fmla="*/ 539 w 617"/>
                  <a:gd name="T29" fmla="*/ 565 h 778"/>
                  <a:gd name="T30" fmla="*/ 550 w 617"/>
                  <a:gd name="T31" fmla="*/ 490 h 778"/>
                  <a:gd name="T32" fmla="*/ 536 w 617"/>
                  <a:gd name="T33" fmla="*/ 413 h 778"/>
                  <a:gd name="T34" fmla="*/ 499 w 617"/>
                  <a:gd name="T35" fmla="*/ 359 h 77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17" h="778">
                    <a:moveTo>
                      <a:pt x="499" y="359"/>
                    </a:moveTo>
                    <a:lnTo>
                      <a:pt x="309" y="359"/>
                    </a:lnTo>
                    <a:lnTo>
                      <a:pt x="368" y="372"/>
                    </a:lnTo>
                    <a:lnTo>
                      <a:pt x="404" y="404"/>
                    </a:lnTo>
                    <a:lnTo>
                      <a:pt x="422" y="449"/>
                    </a:lnTo>
                    <a:lnTo>
                      <a:pt x="427" y="500"/>
                    </a:lnTo>
                    <a:lnTo>
                      <a:pt x="420" y="560"/>
                    </a:lnTo>
                    <a:lnTo>
                      <a:pt x="398" y="622"/>
                    </a:lnTo>
                    <a:lnTo>
                      <a:pt x="361" y="678"/>
                    </a:lnTo>
                    <a:lnTo>
                      <a:pt x="309" y="718"/>
                    </a:lnTo>
                    <a:lnTo>
                      <a:pt x="242" y="734"/>
                    </a:lnTo>
                    <a:lnTo>
                      <a:pt x="403" y="734"/>
                    </a:lnTo>
                    <a:lnTo>
                      <a:pt x="461" y="692"/>
                    </a:lnTo>
                    <a:lnTo>
                      <a:pt x="509" y="633"/>
                    </a:lnTo>
                    <a:lnTo>
                      <a:pt x="539" y="565"/>
                    </a:lnTo>
                    <a:lnTo>
                      <a:pt x="550" y="490"/>
                    </a:lnTo>
                    <a:lnTo>
                      <a:pt x="536" y="413"/>
                    </a:lnTo>
                    <a:lnTo>
                      <a:pt x="499" y="359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4" name="Freeform 265">
                <a:extLst>
                  <a:ext uri="{FF2B5EF4-FFF2-40B4-BE49-F238E27FC236}">
                    <a16:creationId xmlns:a16="http://schemas.microsoft.com/office/drawing/2014/main" id="{EEB81F0C-9792-4958-A529-138A3B0E01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0"/>
                <a:ext cx="617" cy="778"/>
              </a:xfrm>
              <a:custGeom>
                <a:avLst/>
                <a:gdLst>
                  <a:gd name="T0" fmla="*/ 346 w 617"/>
                  <a:gd name="T1" fmla="*/ 300 h 778"/>
                  <a:gd name="T2" fmla="*/ 289 w 617"/>
                  <a:gd name="T3" fmla="*/ 306 h 778"/>
                  <a:gd name="T4" fmla="*/ 238 w 617"/>
                  <a:gd name="T5" fmla="*/ 324 h 778"/>
                  <a:gd name="T6" fmla="*/ 193 w 617"/>
                  <a:gd name="T7" fmla="*/ 350 h 778"/>
                  <a:gd name="T8" fmla="*/ 150 w 617"/>
                  <a:gd name="T9" fmla="*/ 384 h 778"/>
                  <a:gd name="T10" fmla="*/ 221 w 617"/>
                  <a:gd name="T11" fmla="*/ 384 h 778"/>
                  <a:gd name="T12" fmla="*/ 234 w 617"/>
                  <a:gd name="T13" fmla="*/ 374 h 778"/>
                  <a:gd name="T14" fmla="*/ 309 w 617"/>
                  <a:gd name="T15" fmla="*/ 359 h 778"/>
                  <a:gd name="T16" fmla="*/ 499 w 617"/>
                  <a:gd name="T17" fmla="*/ 359 h 778"/>
                  <a:gd name="T18" fmla="*/ 495 w 617"/>
                  <a:gd name="T19" fmla="*/ 353 h 778"/>
                  <a:gd name="T20" fmla="*/ 431 w 617"/>
                  <a:gd name="T21" fmla="*/ 314 h 778"/>
                  <a:gd name="T22" fmla="*/ 346 w 617"/>
                  <a:gd name="T23" fmla="*/ 300 h 77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17" h="778">
                    <a:moveTo>
                      <a:pt x="346" y="300"/>
                    </a:moveTo>
                    <a:lnTo>
                      <a:pt x="289" y="306"/>
                    </a:lnTo>
                    <a:lnTo>
                      <a:pt x="238" y="324"/>
                    </a:lnTo>
                    <a:lnTo>
                      <a:pt x="193" y="350"/>
                    </a:lnTo>
                    <a:lnTo>
                      <a:pt x="150" y="384"/>
                    </a:lnTo>
                    <a:lnTo>
                      <a:pt x="221" y="384"/>
                    </a:lnTo>
                    <a:lnTo>
                      <a:pt x="234" y="374"/>
                    </a:lnTo>
                    <a:lnTo>
                      <a:pt x="309" y="359"/>
                    </a:lnTo>
                    <a:lnTo>
                      <a:pt x="499" y="359"/>
                    </a:lnTo>
                    <a:lnTo>
                      <a:pt x="495" y="353"/>
                    </a:lnTo>
                    <a:lnTo>
                      <a:pt x="431" y="314"/>
                    </a:lnTo>
                    <a:lnTo>
                      <a:pt x="346" y="30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5" name="Freeform 266">
                <a:extLst>
                  <a:ext uri="{FF2B5EF4-FFF2-40B4-BE49-F238E27FC236}">
                    <a16:creationId xmlns:a16="http://schemas.microsoft.com/office/drawing/2014/main" id="{6AA6B6E9-C7D3-4D78-B536-66944B1AE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0"/>
                <a:ext cx="617" cy="778"/>
              </a:xfrm>
              <a:custGeom>
                <a:avLst/>
                <a:gdLst>
                  <a:gd name="T0" fmla="*/ 571 w 617"/>
                  <a:gd name="T1" fmla="*/ 43 h 778"/>
                  <a:gd name="T2" fmla="*/ 432 w 617"/>
                  <a:gd name="T3" fmla="*/ 43 h 778"/>
                  <a:gd name="T4" fmla="*/ 456 w 617"/>
                  <a:gd name="T5" fmla="*/ 44 h 778"/>
                  <a:gd name="T6" fmla="*/ 477 w 617"/>
                  <a:gd name="T7" fmla="*/ 49 h 778"/>
                  <a:gd name="T8" fmla="*/ 492 w 617"/>
                  <a:gd name="T9" fmla="*/ 59 h 778"/>
                  <a:gd name="T10" fmla="*/ 498 w 617"/>
                  <a:gd name="T11" fmla="*/ 74 h 778"/>
                  <a:gd name="T12" fmla="*/ 493 w 617"/>
                  <a:gd name="T13" fmla="*/ 91 h 778"/>
                  <a:gd name="T14" fmla="*/ 481 w 617"/>
                  <a:gd name="T15" fmla="*/ 104 h 778"/>
                  <a:gd name="T16" fmla="*/ 469 w 617"/>
                  <a:gd name="T17" fmla="*/ 121 h 778"/>
                  <a:gd name="T18" fmla="*/ 463 w 617"/>
                  <a:gd name="T19" fmla="*/ 149 h 778"/>
                  <a:gd name="T20" fmla="*/ 468 w 617"/>
                  <a:gd name="T21" fmla="*/ 171 h 778"/>
                  <a:gd name="T22" fmla="*/ 483 w 617"/>
                  <a:gd name="T23" fmla="*/ 189 h 778"/>
                  <a:gd name="T24" fmla="*/ 506 w 617"/>
                  <a:gd name="T25" fmla="*/ 202 h 778"/>
                  <a:gd name="T26" fmla="*/ 537 w 617"/>
                  <a:gd name="T27" fmla="*/ 207 h 778"/>
                  <a:gd name="T28" fmla="*/ 573 w 617"/>
                  <a:gd name="T29" fmla="*/ 199 h 778"/>
                  <a:gd name="T30" fmla="*/ 597 w 617"/>
                  <a:gd name="T31" fmla="*/ 180 h 778"/>
                  <a:gd name="T32" fmla="*/ 612 w 617"/>
                  <a:gd name="T33" fmla="*/ 153 h 778"/>
                  <a:gd name="T34" fmla="*/ 616 w 617"/>
                  <a:gd name="T35" fmla="*/ 123 h 778"/>
                  <a:gd name="T36" fmla="*/ 599 w 617"/>
                  <a:gd name="T37" fmla="*/ 67 h 778"/>
                  <a:gd name="T38" fmla="*/ 571 w 617"/>
                  <a:gd name="T39" fmla="*/ 43 h 77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17" h="778">
                    <a:moveTo>
                      <a:pt x="571" y="43"/>
                    </a:moveTo>
                    <a:lnTo>
                      <a:pt x="432" y="43"/>
                    </a:lnTo>
                    <a:lnTo>
                      <a:pt x="456" y="44"/>
                    </a:lnTo>
                    <a:lnTo>
                      <a:pt x="477" y="49"/>
                    </a:lnTo>
                    <a:lnTo>
                      <a:pt x="492" y="59"/>
                    </a:lnTo>
                    <a:lnTo>
                      <a:pt x="498" y="74"/>
                    </a:lnTo>
                    <a:lnTo>
                      <a:pt x="493" y="91"/>
                    </a:lnTo>
                    <a:lnTo>
                      <a:pt x="481" y="104"/>
                    </a:lnTo>
                    <a:lnTo>
                      <a:pt x="469" y="121"/>
                    </a:lnTo>
                    <a:lnTo>
                      <a:pt x="463" y="149"/>
                    </a:lnTo>
                    <a:lnTo>
                      <a:pt x="468" y="171"/>
                    </a:lnTo>
                    <a:lnTo>
                      <a:pt x="483" y="189"/>
                    </a:lnTo>
                    <a:lnTo>
                      <a:pt x="506" y="202"/>
                    </a:lnTo>
                    <a:lnTo>
                      <a:pt x="537" y="207"/>
                    </a:lnTo>
                    <a:lnTo>
                      <a:pt x="573" y="199"/>
                    </a:lnTo>
                    <a:lnTo>
                      <a:pt x="597" y="180"/>
                    </a:lnTo>
                    <a:lnTo>
                      <a:pt x="612" y="153"/>
                    </a:lnTo>
                    <a:lnTo>
                      <a:pt x="616" y="123"/>
                    </a:lnTo>
                    <a:lnTo>
                      <a:pt x="599" y="67"/>
                    </a:lnTo>
                    <a:lnTo>
                      <a:pt x="571" y="43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7" name="Freeform 267">
              <a:extLst>
                <a:ext uri="{FF2B5EF4-FFF2-40B4-BE49-F238E27FC236}">
                  <a16:creationId xmlns:a16="http://schemas.microsoft.com/office/drawing/2014/main" id="{9B489F2D-AB01-4EB8-90AA-DFB995C0F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564"/>
              <a:ext cx="892" cy="20"/>
            </a:xfrm>
            <a:custGeom>
              <a:avLst/>
              <a:gdLst>
                <a:gd name="T0" fmla="*/ 0 w 892"/>
                <a:gd name="T1" fmla="*/ 0 h 20"/>
                <a:gd name="T2" fmla="*/ 891 w 892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92" h="20">
                  <a:moveTo>
                    <a:pt x="0" y="0"/>
                  </a:moveTo>
                  <a:lnTo>
                    <a:pt x="891" y="0"/>
                  </a:lnTo>
                </a:path>
              </a:pathLst>
            </a:custGeom>
            <a:noFill/>
            <a:ln w="0">
              <a:solidFill>
                <a:srgbClr val="231F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Freeform 268">
              <a:extLst>
                <a:ext uri="{FF2B5EF4-FFF2-40B4-BE49-F238E27FC236}">
                  <a16:creationId xmlns:a16="http://schemas.microsoft.com/office/drawing/2014/main" id="{C16152EC-BAB3-4E5C-B454-44262147F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564"/>
              <a:ext cx="892" cy="20"/>
            </a:xfrm>
            <a:custGeom>
              <a:avLst/>
              <a:gdLst>
                <a:gd name="T0" fmla="*/ 0 w 892"/>
                <a:gd name="T1" fmla="*/ 0 h 20"/>
                <a:gd name="T2" fmla="*/ 891 w 892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92" h="20">
                  <a:moveTo>
                    <a:pt x="0" y="0"/>
                  </a:moveTo>
                  <a:lnTo>
                    <a:pt x="891" y="0"/>
                  </a:lnTo>
                </a:path>
              </a:pathLst>
            </a:custGeom>
            <a:noFill/>
            <a:ln w="12700">
              <a:solidFill>
                <a:srgbClr val="005E8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9" name="Group 269">
              <a:extLst>
                <a:ext uri="{FF2B5EF4-FFF2-40B4-BE49-F238E27FC236}">
                  <a16:creationId xmlns:a16="http://schemas.microsoft.com/office/drawing/2014/main" id="{BAF6DF8D-BCFF-498E-B991-0B58BBC483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1" y="0"/>
              <a:ext cx="529" cy="781"/>
              <a:chOff x="1811" y="0"/>
              <a:chExt cx="529" cy="781"/>
            </a:xfrm>
          </p:grpSpPr>
          <p:sp>
            <p:nvSpPr>
              <p:cNvPr id="25630" name="Freeform 270">
                <a:extLst>
                  <a:ext uri="{FF2B5EF4-FFF2-40B4-BE49-F238E27FC236}">
                    <a16:creationId xmlns:a16="http://schemas.microsoft.com/office/drawing/2014/main" id="{9262E95D-7A19-499B-9E6C-9B845699C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0"/>
                <a:ext cx="529" cy="781"/>
              </a:xfrm>
              <a:custGeom>
                <a:avLst/>
                <a:gdLst>
                  <a:gd name="T0" fmla="*/ 466 w 529"/>
                  <a:gd name="T1" fmla="*/ 98 h 781"/>
                  <a:gd name="T2" fmla="*/ 441 w 529"/>
                  <a:gd name="T3" fmla="*/ 98 h 781"/>
                  <a:gd name="T4" fmla="*/ 155 w 529"/>
                  <a:gd name="T5" fmla="*/ 451 h 781"/>
                  <a:gd name="T6" fmla="*/ 120 w 529"/>
                  <a:gd name="T7" fmla="*/ 496 h 781"/>
                  <a:gd name="T8" fmla="*/ 90 w 529"/>
                  <a:gd name="T9" fmla="*/ 537 h 781"/>
                  <a:gd name="T10" fmla="*/ 65 w 529"/>
                  <a:gd name="T11" fmla="*/ 575 h 781"/>
                  <a:gd name="T12" fmla="*/ 45 w 529"/>
                  <a:gd name="T13" fmla="*/ 609 h 781"/>
                  <a:gd name="T14" fmla="*/ 29 w 529"/>
                  <a:gd name="T15" fmla="*/ 640 h 781"/>
                  <a:gd name="T16" fmla="*/ 19 w 529"/>
                  <a:gd name="T17" fmla="*/ 669 h 781"/>
                  <a:gd name="T18" fmla="*/ 12 w 529"/>
                  <a:gd name="T19" fmla="*/ 698 h 781"/>
                  <a:gd name="T20" fmla="*/ 10 w 529"/>
                  <a:gd name="T21" fmla="*/ 725 h 781"/>
                  <a:gd name="T22" fmla="*/ 11 w 529"/>
                  <a:gd name="T23" fmla="*/ 736 h 781"/>
                  <a:gd name="T24" fmla="*/ 13 w 529"/>
                  <a:gd name="T25" fmla="*/ 746 h 781"/>
                  <a:gd name="T26" fmla="*/ 16 w 529"/>
                  <a:gd name="T27" fmla="*/ 755 h 781"/>
                  <a:gd name="T28" fmla="*/ 21 w 529"/>
                  <a:gd name="T29" fmla="*/ 764 h 781"/>
                  <a:gd name="T30" fmla="*/ 27 w 529"/>
                  <a:gd name="T31" fmla="*/ 771 h 781"/>
                  <a:gd name="T32" fmla="*/ 36 w 529"/>
                  <a:gd name="T33" fmla="*/ 776 h 781"/>
                  <a:gd name="T34" fmla="*/ 46 w 529"/>
                  <a:gd name="T35" fmla="*/ 779 h 781"/>
                  <a:gd name="T36" fmla="*/ 59 w 529"/>
                  <a:gd name="T37" fmla="*/ 780 h 781"/>
                  <a:gd name="T38" fmla="*/ 78 w 529"/>
                  <a:gd name="T39" fmla="*/ 778 h 781"/>
                  <a:gd name="T40" fmla="*/ 94 w 529"/>
                  <a:gd name="T41" fmla="*/ 773 h 781"/>
                  <a:gd name="T42" fmla="*/ 107 w 529"/>
                  <a:gd name="T43" fmla="*/ 765 h 781"/>
                  <a:gd name="T44" fmla="*/ 118 w 529"/>
                  <a:gd name="T45" fmla="*/ 752 h 781"/>
                  <a:gd name="T46" fmla="*/ 127 w 529"/>
                  <a:gd name="T47" fmla="*/ 738 h 781"/>
                  <a:gd name="T48" fmla="*/ 133 w 529"/>
                  <a:gd name="T49" fmla="*/ 721 h 781"/>
                  <a:gd name="T50" fmla="*/ 136 w 529"/>
                  <a:gd name="T51" fmla="*/ 703 h 781"/>
                  <a:gd name="T52" fmla="*/ 138 w 529"/>
                  <a:gd name="T53" fmla="*/ 684 h 781"/>
                  <a:gd name="T54" fmla="*/ 137 w 529"/>
                  <a:gd name="T55" fmla="*/ 669 h 781"/>
                  <a:gd name="T56" fmla="*/ 137 w 529"/>
                  <a:gd name="T57" fmla="*/ 656 h 781"/>
                  <a:gd name="T58" fmla="*/ 137 w 529"/>
                  <a:gd name="T59" fmla="*/ 644 h 781"/>
                  <a:gd name="T60" fmla="*/ 136 w 529"/>
                  <a:gd name="T61" fmla="*/ 635 h 781"/>
                  <a:gd name="T62" fmla="*/ 136 w 529"/>
                  <a:gd name="T63" fmla="*/ 623 h 781"/>
                  <a:gd name="T64" fmla="*/ 135 w 529"/>
                  <a:gd name="T65" fmla="*/ 611 h 781"/>
                  <a:gd name="T66" fmla="*/ 135 w 529"/>
                  <a:gd name="T67" fmla="*/ 600 h 781"/>
                  <a:gd name="T68" fmla="*/ 137 w 529"/>
                  <a:gd name="T69" fmla="*/ 575 h 781"/>
                  <a:gd name="T70" fmla="*/ 141 w 529"/>
                  <a:gd name="T71" fmla="*/ 550 h 781"/>
                  <a:gd name="T72" fmla="*/ 147 w 529"/>
                  <a:gd name="T73" fmla="*/ 525 h 781"/>
                  <a:gd name="T74" fmla="*/ 157 w 529"/>
                  <a:gd name="T75" fmla="*/ 502 h 781"/>
                  <a:gd name="T76" fmla="*/ 169 w 529"/>
                  <a:gd name="T77" fmla="*/ 478 h 781"/>
                  <a:gd name="T78" fmla="*/ 184 w 529"/>
                  <a:gd name="T79" fmla="*/ 452 h 781"/>
                  <a:gd name="T80" fmla="*/ 203 w 529"/>
                  <a:gd name="T81" fmla="*/ 425 h 781"/>
                  <a:gd name="T82" fmla="*/ 225 w 529"/>
                  <a:gd name="T83" fmla="*/ 396 h 781"/>
                  <a:gd name="T84" fmla="*/ 466 w 529"/>
                  <a:gd name="T85" fmla="*/ 98 h 78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529" h="781">
                    <a:moveTo>
                      <a:pt x="466" y="98"/>
                    </a:moveTo>
                    <a:lnTo>
                      <a:pt x="441" y="98"/>
                    </a:lnTo>
                    <a:lnTo>
                      <a:pt x="155" y="451"/>
                    </a:lnTo>
                    <a:lnTo>
                      <a:pt x="120" y="496"/>
                    </a:lnTo>
                    <a:lnTo>
                      <a:pt x="90" y="537"/>
                    </a:lnTo>
                    <a:lnTo>
                      <a:pt x="65" y="575"/>
                    </a:lnTo>
                    <a:lnTo>
                      <a:pt x="45" y="609"/>
                    </a:lnTo>
                    <a:lnTo>
                      <a:pt x="29" y="640"/>
                    </a:lnTo>
                    <a:lnTo>
                      <a:pt x="19" y="669"/>
                    </a:lnTo>
                    <a:lnTo>
                      <a:pt x="12" y="698"/>
                    </a:lnTo>
                    <a:lnTo>
                      <a:pt x="10" y="725"/>
                    </a:lnTo>
                    <a:lnTo>
                      <a:pt x="11" y="736"/>
                    </a:lnTo>
                    <a:lnTo>
                      <a:pt x="13" y="746"/>
                    </a:lnTo>
                    <a:lnTo>
                      <a:pt x="16" y="755"/>
                    </a:lnTo>
                    <a:lnTo>
                      <a:pt x="21" y="764"/>
                    </a:lnTo>
                    <a:lnTo>
                      <a:pt x="27" y="771"/>
                    </a:lnTo>
                    <a:lnTo>
                      <a:pt x="36" y="776"/>
                    </a:lnTo>
                    <a:lnTo>
                      <a:pt x="46" y="779"/>
                    </a:lnTo>
                    <a:lnTo>
                      <a:pt x="59" y="780"/>
                    </a:lnTo>
                    <a:lnTo>
                      <a:pt x="78" y="778"/>
                    </a:lnTo>
                    <a:lnTo>
                      <a:pt x="94" y="773"/>
                    </a:lnTo>
                    <a:lnTo>
                      <a:pt x="107" y="765"/>
                    </a:lnTo>
                    <a:lnTo>
                      <a:pt x="118" y="752"/>
                    </a:lnTo>
                    <a:lnTo>
                      <a:pt x="127" y="738"/>
                    </a:lnTo>
                    <a:lnTo>
                      <a:pt x="133" y="721"/>
                    </a:lnTo>
                    <a:lnTo>
                      <a:pt x="136" y="703"/>
                    </a:lnTo>
                    <a:lnTo>
                      <a:pt x="138" y="684"/>
                    </a:lnTo>
                    <a:lnTo>
                      <a:pt x="137" y="669"/>
                    </a:lnTo>
                    <a:lnTo>
                      <a:pt x="137" y="656"/>
                    </a:lnTo>
                    <a:lnTo>
                      <a:pt x="137" y="644"/>
                    </a:lnTo>
                    <a:lnTo>
                      <a:pt x="136" y="635"/>
                    </a:lnTo>
                    <a:lnTo>
                      <a:pt x="136" y="623"/>
                    </a:lnTo>
                    <a:lnTo>
                      <a:pt x="135" y="611"/>
                    </a:lnTo>
                    <a:lnTo>
                      <a:pt x="135" y="600"/>
                    </a:lnTo>
                    <a:lnTo>
                      <a:pt x="137" y="575"/>
                    </a:lnTo>
                    <a:lnTo>
                      <a:pt x="141" y="550"/>
                    </a:lnTo>
                    <a:lnTo>
                      <a:pt x="147" y="525"/>
                    </a:lnTo>
                    <a:lnTo>
                      <a:pt x="157" y="502"/>
                    </a:lnTo>
                    <a:lnTo>
                      <a:pt x="169" y="478"/>
                    </a:lnTo>
                    <a:lnTo>
                      <a:pt x="184" y="452"/>
                    </a:lnTo>
                    <a:lnTo>
                      <a:pt x="203" y="425"/>
                    </a:lnTo>
                    <a:lnTo>
                      <a:pt x="225" y="396"/>
                    </a:lnTo>
                    <a:lnTo>
                      <a:pt x="466" y="98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1" name="Freeform 271">
                <a:extLst>
                  <a:ext uri="{FF2B5EF4-FFF2-40B4-BE49-F238E27FC236}">
                    <a16:creationId xmlns:a16="http://schemas.microsoft.com/office/drawing/2014/main" id="{A79906C6-6054-4AEC-BF67-89C6A3C75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0"/>
                <a:ext cx="529" cy="781"/>
              </a:xfrm>
              <a:custGeom>
                <a:avLst/>
                <a:gdLst>
                  <a:gd name="T0" fmla="*/ 519 w 529"/>
                  <a:gd name="T1" fmla="*/ 0 h 781"/>
                  <a:gd name="T2" fmla="*/ 93 w 529"/>
                  <a:gd name="T3" fmla="*/ 0 h 781"/>
                  <a:gd name="T4" fmla="*/ 0 w 529"/>
                  <a:gd name="T5" fmla="*/ 198 h 781"/>
                  <a:gd name="T6" fmla="*/ 19 w 529"/>
                  <a:gd name="T7" fmla="*/ 198 h 781"/>
                  <a:gd name="T8" fmla="*/ 27 w 529"/>
                  <a:gd name="T9" fmla="*/ 183 h 781"/>
                  <a:gd name="T10" fmla="*/ 34 w 529"/>
                  <a:gd name="T11" fmla="*/ 169 h 781"/>
                  <a:gd name="T12" fmla="*/ 41 w 529"/>
                  <a:gd name="T13" fmla="*/ 157 h 781"/>
                  <a:gd name="T14" fmla="*/ 47 w 529"/>
                  <a:gd name="T15" fmla="*/ 147 h 781"/>
                  <a:gd name="T16" fmla="*/ 56 w 529"/>
                  <a:gd name="T17" fmla="*/ 134 h 781"/>
                  <a:gd name="T18" fmla="*/ 64 w 529"/>
                  <a:gd name="T19" fmla="*/ 123 h 781"/>
                  <a:gd name="T20" fmla="*/ 80 w 529"/>
                  <a:gd name="T21" fmla="*/ 109 h 781"/>
                  <a:gd name="T22" fmla="*/ 88 w 529"/>
                  <a:gd name="T23" fmla="*/ 104 h 781"/>
                  <a:gd name="T24" fmla="*/ 104 w 529"/>
                  <a:gd name="T25" fmla="*/ 99 h 781"/>
                  <a:gd name="T26" fmla="*/ 113 w 529"/>
                  <a:gd name="T27" fmla="*/ 98 h 781"/>
                  <a:gd name="T28" fmla="*/ 466 w 529"/>
                  <a:gd name="T29" fmla="*/ 98 h 781"/>
                  <a:gd name="T30" fmla="*/ 528 w 529"/>
                  <a:gd name="T31" fmla="*/ 20 h 781"/>
                  <a:gd name="T32" fmla="*/ 519 w 529"/>
                  <a:gd name="T33" fmla="*/ 0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9" h="781">
                    <a:moveTo>
                      <a:pt x="519" y="0"/>
                    </a:moveTo>
                    <a:lnTo>
                      <a:pt x="93" y="0"/>
                    </a:lnTo>
                    <a:lnTo>
                      <a:pt x="0" y="198"/>
                    </a:lnTo>
                    <a:lnTo>
                      <a:pt x="19" y="198"/>
                    </a:lnTo>
                    <a:lnTo>
                      <a:pt x="27" y="183"/>
                    </a:lnTo>
                    <a:lnTo>
                      <a:pt x="34" y="169"/>
                    </a:lnTo>
                    <a:lnTo>
                      <a:pt x="41" y="157"/>
                    </a:lnTo>
                    <a:lnTo>
                      <a:pt x="47" y="147"/>
                    </a:lnTo>
                    <a:lnTo>
                      <a:pt x="56" y="134"/>
                    </a:lnTo>
                    <a:lnTo>
                      <a:pt x="64" y="123"/>
                    </a:lnTo>
                    <a:lnTo>
                      <a:pt x="80" y="109"/>
                    </a:lnTo>
                    <a:lnTo>
                      <a:pt x="88" y="104"/>
                    </a:lnTo>
                    <a:lnTo>
                      <a:pt x="104" y="99"/>
                    </a:lnTo>
                    <a:lnTo>
                      <a:pt x="113" y="98"/>
                    </a:lnTo>
                    <a:lnTo>
                      <a:pt x="466" y="98"/>
                    </a:lnTo>
                    <a:lnTo>
                      <a:pt x="528" y="20"/>
                    </a:lnTo>
                    <a:lnTo>
                      <a:pt x="519" y="0"/>
                    </a:lnTo>
                    <a:close/>
                  </a:path>
                </a:pathLst>
              </a:custGeom>
              <a:solidFill>
                <a:srgbClr val="005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MEDICAID ELIGIBILITY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INCOME - $934 ($50)/month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RESOURCES - $15,900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LOOK-BACK PERIOD – Five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i="1" dirty="0"/>
              <a:t>PENALTY PERIOD:</a:t>
            </a:r>
            <a:br>
              <a:rPr lang="en-US" sz="4000" b="1" i="1" dirty="0"/>
            </a:br>
            <a:r>
              <a:rPr lang="en-US" sz="4000" b="1" i="1" dirty="0"/>
              <a:t>TRANSFER OF ASSETS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GIFT OF $118,840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1188720" lvl="3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/>
              <a:t>Divided by $11,884</a:t>
            </a:r>
          </a:p>
          <a:p>
            <a:pPr marL="914400" lvl="3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2400" b="1" dirty="0"/>
          </a:p>
          <a:p>
            <a:pPr marL="1188720" lvl="3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/>
              <a:t>Penalty Period:  10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#1 PROPERLY DOCUMENTED GIFTS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Assets transferred for </a:t>
            </a:r>
            <a:r>
              <a:rPr lang="en-US" sz="3000" b="1" i="1" dirty="0"/>
              <a:t>the purpose of qualifying for Medicaid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i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Medical Check-Up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Under $1,000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Estate/Gift Tax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Past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i="1" dirty="0"/>
              <a:t>#2 SPOUSAL ALLOWANCES</a:t>
            </a:r>
            <a:br>
              <a:rPr lang="en-US" sz="4000" b="1" i="1" dirty="0"/>
            </a:br>
            <a:r>
              <a:rPr lang="en-US" sz="4000" b="1" i="1" dirty="0"/>
              <a:t>AND EXEMPTIONS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Resources - $137,400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Income - $3,435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Spousal Refusal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#3 UPDATE YOUR WILL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Disinherit Spouse – Right of Election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Non-Probate: 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b="1" dirty="0"/>
              <a:t>	Life Insurance, IRAs, Annuities, 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b="1" dirty="0"/>
              <a:t>	Joint/POD Bank Accounts, Automobile, Trusts, TOD (Transfer on Death) Investment Accounts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#4 POWER OF ATTORNEY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Immediate/Springing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Guardianship (Article 81)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New law effective 6/13/2021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i="1"/>
              <a:t>#5 LONG TERM CARE INSURANCE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78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/>
              <a:t>Traditional Plan </a:t>
            </a:r>
            <a:endParaRPr lang="en-US" sz="30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0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b="1" dirty="0"/>
              <a:t>Hybrid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449</TotalTime>
  <Words>355</Words>
  <Application>Microsoft Office PowerPoint</Application>
  <PresentationFormat>On-screen Show (4:3)</PresentationFormat>
  <Paragraphs>110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Constantia</vt:lpstr>
      <vt:lpstr>Tahoma</vt:lpstr>
      <vt:lpstr>Times New Roman</vt:lpstr>
      <vt:lpstr>Wingdings 2</vt:lpstr>
      <vt:lpstr>Flow</vt:lpstr>
      <vt:lpstr>FOURTEEN WAYS TO PRESERVE YOUR   ASSETS WITH THE  MEDICAID LAWS</vt:lpstr>
      <vt:lpstr>PowerPoint Presentation</vt:lpstr>
      <vt:lpstr>MEDICAID ELIGIBILITY</vt:lpstr>
      <vt:lpstr>PENALTY PERIOD: TRANSFER OF ASSETS</vt:lpstr>
      <vt:lpstr>#1 PROPERLY DOCUMENTED GIFTS</vt:lpstr>
      <vt:lpstr>#2 SPOUSAL ALLOWANCES AND EXEMPTIONS</vt:lpstr>
      <vt:lpstr>#3 UPDATE YOUR WILL</vt:lpstr>
      <vt:lpstr>#4 POWER OF ATTORNEY</vt:lpstr>
      <vt:lpstr>#5 LONG TERM CARE INSURANCE</vt:lpstr>
      <vt:lpstr>#6A TRANSFER YOUR CURRENT HOME TO YOUR CHILDREN WITH A LIFE ESTATE DEED  #6B PURCHASE A LIFE ESTATE INTEREST IN ANOTHER PERSON’S HOME OR IN A NEW HOME  </vt:lpstr>
      <vt:lpstr>#6C PRIMARY RESIDENCE</vt:lpstr>
      <vt:lpstr>#6D SIBLING WITH AN EQUITY INTEREST: Residing for the past year </vt:lpstr>
      <vt:lpstr>#7 LIVING TRUSTS</vt:lpstr>
      <vt:lpstr>#8 PREPAID FUNERAL ACCOUNT   #9 IRAS/PENSIONS </vt:lpstr>
      <vt:lpstr>#10 CAREGIVER AGREEMENTS</vt:lpstr>
      <vt:lpstr>#11 TRANSFERS TO DISABLED CHILDREN  </vt:lpstr>
      <vt:lpstr>#12 SPEND-DOWN YOUR ASSETS</vt:lpstr>
      <vt:lpstr>#13 EMERGENCY MEDICAID PLANNING &amp; PROMISSORY NOTES  </vt:lpstr>
      <vt:lpstr>  #14 HEALTH CARE PROXY/LIVING WILL</vt:lpstr>
      <vt:lpstr>   FOR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FOURTEEN WAYS TO PRESERVE YOUR ASSETS  WITH THE NEW  MEDICAID LAWS</dc:title>
  <dc:creator>HP Authorized Customer</dc:creator>
  <cp:lastModifiedBy>Kristen Mutter</cp:lastModifiedBy>
  <cp:revision>75</cp:revision>
  <cp:lastPrinted>2021-05-25T12:59:26Z</cp:lastPrinted>
  <dcterms:created xsi:type="dcterms:W3CDTF">2007-03-04T17:38:42Z</dcterms:created>
  <dcterms:modified xsi:type="dcterms:W3CDTF">2022-04-26T12:26:36Z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TC011408261033</vt:lpwstr>
  </property>
</Properties>
</file>