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11" r:id="rId9"/>
    <p:sldId id="310" r:id="rId10"/>
    <p:sldId id="301" r:id="rId11"/>
    <p:sldId id="302" r:id="rId12"/>
    <p:sldId id="303" r:id="rId13"/>
    <p:sldId id="304" r:id="rId14"/>
    <p:sldId id="305" r:id="rId15"/>
    <p:sldId id="306" r:id="rId16"/>
    <p:sldId id="312" r:id="rId17"/>
    <p:sldId id="307" r:id="rId18"/>
    <p:sldId id="313" r:id="rId19"/>
    <p:sldId id="319" r:id="rId20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4"/>
    <a:srgbClr val="000066"/>
    <a:srgbClr val="800000"/>
    <a:srgbClr val="C13503"/>
    <a:srgbClr val="1C9056"/>
    <a:srgbClr val="38492D"/>
    <a:srgbClr val="CC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21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3050" tIns="46525" rIns="93050" bIns="46525" numCol="1" anchor="t" anchorCtr="0" compatLnSpc="1">
            <a:prstTxWarp prst="textNoShape">
              <a:avLst/>
            </a:prstTxWarp>
          </a:bodyPr>
          <a:lstStyle>
            <a:lvl1pPr defTabSz="93127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747" y="0"/>
            <a:ext cx="3012329" cy="4621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3050" tIns="46525" rIns="93050" bIns="46525" numCol="1" anchor="t" anchorCtr="0" compatLnSpc="1">
            <a:prstTxWarp prst="textNoShape">
              <a:avLst/>
            </a:prstTxWarp>
          </a:bodyPr>
          <a:lstStyle>
            <a:lvl1pPr algn="r" defTabSz="93127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3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957"/>
            <a:ext cx="3012329" cy="4621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3050" tIns="46525" rIns="93050" bIns="46525" numCol="1" anchor="b" anchorCtr="0" compatLnSpc="1">
            <a:prstTxWarp prst="textNoShape">
              <a:avLst/>
            </a:prstTxWarp>
          </a:bodyPr>
          <a:lstStyle>
            <a:lvl1pPr defTabSz="93127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3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747" y="8773957"/>
            <a:ext cx="3012329" cy="4621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3050" tIns="46525" rIns="93050" bIns="46525" numCol="1" anchor="b" anchorCtr="0" compatLnSpc="1">
            <a:prstTxWarp prst="textNoShape">
              <a:avLst/>
            </a:prstTxWarp>
          </a:bodyPr>
          <a:lstStyle>
            <a:lvl1pPr algn="r" defTabSz="931270">
              <a:defRPr sz="1200"/>
            </a:lvl1pPr>
          </a:lstStyle>
          <a:p>
            <a:fld id="{41CB9FD2-92D6-40D6-8D28-F1FC3D502E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903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0" tIns="46525" rIns="93050" bIns="46525" numCol="1" anchor="t" anchorCtr="0" compatLnSpc="1">
            <a:prstTxWarp prst="textNoShape">
              <a:avLst/>
            </a:prstTxWarp>
          </a:bodyPr>
          <a:lstStyle>
            <a:lvl1pPr defTabSz="931270" eaLnBrk="1" hangingPunct="1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173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0" tIns="46525" rIns="93050" bIns="46525" numCol="1" anchor="t" anchorCtr="0" compatLnSpc="1">
            <a:prstTxWarp prst="textNoShape">
              <a:avLst/>
            </a:prstTxWarp>
          </a:bodyPr>
          <a:lstStyle>
            <a:lvl1pPr algn="r" defTabSz="931270" eaLnBrk="1" hangingPunct="1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637" y="4387767"/>
            <a:ext cx="5558801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0" tIns="46525" rIns="93050" bIns="46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0" tIns="46525" rIns="93050" bIns="46525" numCol="1" anchor="b" anchorCtr="0" compatLnSpc="1">
            <a:prstTxWarp prst="textNoShape">
              <a:avLst/>
            </a:prstTxWarp>
          </a:bodyPr>
          <a:lstStyle>
            <a:lvl1pPr defTabSz="931270" eaLnBrk="1" hangingPunct="1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173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0" tIns="46525" rIns="93050" bIns="46525" numCol="1" anchor="b" anchorCtr="0" compatLnSpc="1">
            <a:prstTxWarp prst="textNoShape">
              <a:avLst/>
            </a:prstTxWarp>
          </a:bodyPr>
          <a:lstStyle>
            <a:lvl1pPr algn="r" defTabSz="931270" eaLnBrk="1" hangingPunct="1">
              <a:defRPr sz="1200">
                <a:latin typeface="Times New Roman" charset="0"/>
              </a:defRPr>
            </a:lvl1pPr>
          </a:lstStyle>
          <a:p>
            <a:fld id="{0A4C7B09-2439-40D1-B9DC-1771264C4A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972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C3AB48-FC1F-41C8-B6AB-C1D8BD13F6F4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49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D37724D7-F0C2-4D7C-AD09-98BD2EF87A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642D8-A343-4008-955E-024F17C749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69607-E333-43FD-8951-6CFE90757D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F1708-35D6-429C-8B41-839AB6FC1F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9DE7334-364F-41E6-B0F9-7E604F4C25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FC502-4768-4D87-A835-6275F76E88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10140-D59E-4888-8D8A-B606841738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14AC1-8620-48D5-8E48-DE74A63D9C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48B5D-540D-42D0-B0B7-3E76AF46BE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3CA46-E2BA-404B-8895-CD07887A10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56380190-3057-45F9-8AD0-1609EFEEAF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8ACE375D-7A1B-4BBA-B605-74A5CFF43B55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0" r:id="rId2"/>
    <p:sldLayoutId id="2147484309" r:id="rId3"/>
    <p:sldLayoutId id="2147484301" r:id="rId4"/>
    <p:sldLayoutId id="2147484302" r:id="rId5"/>
    <p:sldLayoutId id="2147484303" r:id="rId6"/>
    <p:sldLayoutId id="2147484304" r:id="rId7"/>
    <p:sldLayoutId id="2147484305" r:id="rId8"/>
    <p:sldLayoutId id="2147484310" r:id="rId9"/>
    <p:sldLayoutId id="2147484306" r:id="rId10"/>
    <p:sldLayoutId id="21474843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7367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/>
              <a:t>FOURTEEN WAYS TO</a:t>
            </a:r>
            <a:br>
              <a:rPr lang="en-US" sz="4800" dirty="0"/>
            </a:br>
            <a:r>
              <a:rPr lang="en-US" sz="4800" dirty="0"/>
              <a:t>PRESERVE YOUR  </a:t>
            </a:r>
            <a:br>
              <a:rPr lang="en-US" sz="4800" dirty="0"/>
            </a:br>
            <a:r>
              <a:rPr lang="en-US" sz="4800" dirty="0"/>
              <a:t>ASSETS WITH THE </a:t>
            </a:r>
            <a:br>
              <a:rPr lang="en-US" sz="4800" dirty="0"/>
            </a:br>
            <a:r>
              <a:rPr lang="en-US" sz="4800" dirty="0"/>
              <a:t>MEDICAID LAWS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800600"/>
            <a:ext cx="8534400" cy="1752600"/>
          </a:xfrm>
        </p:spPr>
        <p:txBody>
          <a:bodyPr/>
          <a:lstStyle/>
          <a:p>
            <a:pPr marR="0" algn="l" eaLnBrk="1" hangingPunct="1">
              <a:lnSpc>
                <a:spcPct val="90000"/>
              </a:lnSpc>
            </a:pPr>
            <a:r>
              <a:rPr lang="en-US" altLang="en-US" sz="2400" i="1" dirty="0"/>
              <a:t>                  ROBERT FRIEDMAN, Attorney</a:t>
            </a:r>
          </a:p>
          <a:p>
            <a:pPr marR="0" algn="l" eaLnBrk="1" hangingPunct="1">
              <a:lnSpc>
                <a:spcPct val="90000"/>
              </a:lnSpc>
            </a:pPr>
            <a:endParaRPr lang="en-US" altLang="en-US" sz="2400" i="1" dirty="0"/>
          </a:p>
          <a:p>
            <a:pPr marR="0" algn="l" eaLnBrk="1" hangingPunct="1">
              <a:lnSpc>
                <a:spcPct val="90000"/>
              </a:lnSpc>
            </a:pPr>
            <a:endParaRPr lang="en-US" altLang="en-US" sz="900" i="1" dirty="0"/>
          </a:p>
          <a:p>
            <a:pPr marR="0" algn="l" eaLnBrk="1" hangingPunct="1">
              <a:lnSpc>
                <a:spcPct val="90000"/>
              </a:lnSpc>
            </a:pPr>
            <a:endParaRPr lang="en-US" altLang="en-US" sz="900" i="1" dirty="0"/>
          </a:p>
          <a:p>
            <a:pPr marR="0" algn="l" eaLnBrk="1" hangingPunct="1">
              <a:lnSpc>
                <a:spcPct val="90000"/>
              </a:lnSpc>
            </a:pPr>
            <a:r>
              <a:rPr lang="en-US" altLang="en-US" sz="900" i="1" dirty="0"/>
              <a:t>2023</a:t>
            </a:r>
            <a:endParaRPr lang="en-US" altLang="en-US" sz="2400" i="1" dirty="0"/>
          </a:p>
          <a:p>
            <a:pPr marR="0" algn="l" eaLnBrk="1" hangingPunct="1">
              <a:lnSpc>
                <a:spcPct val="90000"/>
              </a:lnSpc>
            </a:pPr>
            <a:r>
              <a:rPr lang="en-US" altLang="en-US" sz="2400" i="1" dirty="0"/>
              <a:t>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i="1"/>
              <a:t>#6C PRIMARY RESIDENCE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$1,033,000 Equity Exemption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Nursing home applicant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Spouse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Minor, disabled or blind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2724150"/>
          </a:xfrm>
        </p:spPr>
        <p:txBody>
          <a:bodyPr/>
          <a:lstStyle/>
          <a:p>
            <a:pPr algn="ctr" eaLnBrk="1" hangingPunct="1"/>
            <a:r>
              <a:rPr lang="en-US" sz="4000" b="1" i="1"/>
              <a:t>#6D SIBLING WITH AN EQUITY INTEREST: </a:t>
            </a:r>
            <a:r>
              <a:rPr lang="en-US" sz="4000" b="1"/>
              <a:t>Residing for the past year</a:t>
            </a:r>
            <a:br>
              <a:rPr lang="en-US" sz="4000" b="1"/>
            </a:br>
            <a:endParaRPr lang="en-US" sz="4000" b="1" i="1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276600"/>
            <a:ext cx="8229600" cy="2930525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600" b="1" i="1" dirty="0">
                <a:solidFill>
                  <a:schemeClr val="tx2"/>
                </a:solidFill>
                <a:latin typeface="Calibri" panose="020F0502020204030204" pitchFamily="34" charset="0"/>
              </a:rPr>
              <a:t>             #6E CAREGIVER CHILD:  Residing         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600" b="1" i="1" dirty="0">
                <a:solidFill>
                  <a:schemeClr val="tx2"/>
                </a:solidFill>
                <a:latin typeface="Calibri" panose="020F0502020204030204" pitchFamily="34" charset="0"/>
              </a:rPr>
              <a:t>                   for the past two years</a:t>
            </a:r>
            <a:r>
              <a:rPr lang="en-US" sz="3600" b="1" dirty="0"/>
              <a:t>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6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i="1"/>
              <a:t>#7 LIVING TRUSTS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 err="1"/>
              <a:t>Intervivos</a:t>
            </a:r>
            <a:r>
              <a:rPr lang="en-US" sz="3000" b="1" dirty="0"/>
              <a:t> Revocable and Irrevocable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Creditors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3638550"/>
          </a:xfrm>
        </p:spPr>
        <p:txBody>
          <a:bodyPr/>
          <a:lstStyle/>
          <a:p>
            <a:pPr algn="ctr" eaLnBrk="1" hangingPunct="1"/>
            <a:r>
              <a:rPr lang="en-US" altLang="en-US" sz="4000" b="1" i="1" dirty="0"/>
              <a:t>#8 PREPAID FUNERAL ACCOUNT</a:t>
            </a:r>
            <a:br>
              <a:rPr lang="en-US" altLang="en-US" sz="4000" b="1" i="1" dirty="0"/>
            </a:br>
            <a:br>
              <a:rPr lang="en-US" altLang="en-US" sz="4000" b="1" i="1" dirty="0"/>
            </a:br>
            <a:br>
              <a:rPr lang="en-US" altLang="en-US" sz="4000" b="1" i="1" dirty="0"/>
            </a:br>
            <a:r>
              <a:rPr lang="en-US" altLang="en-US" sz="4000" b="1" i="1" dirty="0"/>
              <a:t>#9 IRAS/PENSIONS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4876800"/>
            <a:ext cx="8229600" cy="4921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Qualified Longevity Annuity Contract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i="1"/>
              <a:t>#10 CAREGIVER AGREEMENTS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Avoid Family Disputes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Define Duties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Reasonable Pay in Advance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3124200"/>
          </a:xfrm>
        </p:spPr>
        <p:txBody>
          <a:bodyPr/>
          <a:lstStyle/>
          <a:p>
            <a:pPr algn="ctr" eaLnBrk="1" hangingPunct="1"/>
            <a:r>
              <a:rPr lang="en-US" altLang="en-US" sz="4000" b="1" i="1" dirty="0"/>
              <a:t>#11 TRANSFERS TO DISABLED CHILDREN</a:t>
            </a:r>
            <a:br>
              <a:rPr lang="en-US" altLang="en-US" sz="4000" b="1" i="1" dirty="0"/>
            </a:br>
            <a:br>
              <a:rPr lang="en-US" altLang="en-US" sz="4000" b="1" i="1" dirty="0"/>
            </a:br>
            <a:endParaRPr lang="en-US" altLang="en-US" sz="4000" b="1" i="1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81400"/>
            <a:ext cx="8229600" cy="26257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pPr algn="ctr" eaLnBrk="1" hangingPunct="1"/>
            <a:r>
              <a:rPr lang="en-US" altLang="en-US" sz="4000" b="1" i="1" dirty="0"/>
              <a:t>#12 SPEND-DOWN YOUR ASSETS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8449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Auto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Pay Debts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Home Improvements</a:t>
            </a:r>
          </a:p>
        </p:txBody>
      </p:sp>
    </p:spTree>
    <p:extLst>
      <p:ext uri="{BB962C8B-B14F-4D97-AF65-F5344CB8AC3E}">
        <p14:creationId xmlns:p14="http://schemas.microsoft.com/office/powerpoint/2010/main" val="97732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3048000"/>
          </a:xfrm>
        </p:spPr>
        <p:txBody>
          <a:bodyPr/>
          <a:lstStyle/>
          <a:p>
            <a:pPr algn="ctr" eaLnBrk="1" hangingPunct="1"/>
            <a:r>
              <a:rPr lang="en-US" altLang="en-US" sz="4000" b="1" i="1" dirty="0"/>
              <a:t>#13 EMERGENCY MEDICAID PLANNING &amp; PROMISSORY NOTES</a:t>
            </a:r>
            <a:br>
              <a:rPr lang="en-US" altLang="en-US" sz="4000" b="1" i="1" dirty="0"/>
            </a:br>
            <a:br>
              <a:rPr lang="en-US" altLang="en-US" sz="4000" b="1" i="1" dirty="0"/>
            </a:br>
            <a:endParaRPr lang="en-US" altLang="en-US" sz="4000" b="1" i="1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81400"/>
            <a:ext cx="8229600" cy="26257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pPr algn="ctr" eaLnBrk="1" hangingPunct="1"/>
            <a:br>
              <a:rPr lang="en-US" altLang="en-US" sz="4000" b="1" i="1" dirty="0"/>
            </a:br>
            <a:br>
              <a:rPr lang="en-US" altLang="en-US" sz="4000" b="1" i="1" dirty="0"/>
            </a:br>
            <a:r>
              <a:rPr lang="en-US" altLang="en-US" sz="4000" b="1" i="1" dirty="0"/>
              <a:t>#14 HEALTH CARE PROXY/LIVING WILL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921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Constitutional Right to Refuse Treatment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Tube Feeding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HIPAA Authorization </a:t>
            </a:r>
          </a:p>
        </p:txBody>
      </p:sp>
    </p:spTree>
    <p:extLst>
      <p:ext uri="{BB962C8B-B14F-4D97-AF65-F5344CB8AC3E}">
        <p14:creationId xmlns:p14="http://schemas.microsoft.com/office/powerpoint/2010/main" val="16067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D41D09B-7278-4F29-A242-FAFA89BBD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876550"/>
          </a:xfrm>
        </p:spPr>
        <p:txBody>
          <a:bodyPr/>
          <a:lstStyle/>
          <a:p>
            <a:pPr algn="ctr" eaLnBrk="1" hangingPunct="1"/>
            <a:br>
              <a:rPr lang="en-US" altLang="en-US" sz="4000" b="1" i="1" dirty="0"/>
            </a:br>
            <a:br>
              <a:rPr lang="en-US" altLang="en-US" sz="4000" b="1" i="1" dirty="0"/>
            </a:br>
            <a:r>
              <a:rPr lang="en-US" altLang="en-US" sz="4000" b="1" i="1" dirty="0"/>
              <a:t>FOR FURTHER INFORMATION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9C828BBC-022F-422E-9424-DEBF7BFAD0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0"/>
            <a:ext cx="8229600" cy="2397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Call:  716.542.5444</a:t>
            </a:r>
            <a:endParaRPr lang="en-US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b="1" dirty="0"/>
              <a:t> </a:t>
            </a:r>
            <a:endParaRPr lang="en-US" dirty="0"/>
          </a:p>
          <a:p>
            <a:pPr>
              <a:defRPr/>
            </a:pPr>
            <a:r>
              <a:rPr lang="en-US" b="1" dirty="0"/>
              <a:t>Visit:  WNY-LAWYERS.COM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/>
              <a:t>Email: rfriedman@legalsurvival.com</a:t>
            </a:r>
            <a:endParaRPr lang="en-US" dirty="0"/>
          </a:p>
        </p:txBody>
      </p:sp>
      <p:grpSp>
        <p:nvGrpSpPr>
          <p:cNvPr id="45" name="Group 41">
            <a:extLst>
              <a:ext uri="{FF2B5EF4-FFF2-40B4-BE49-F238E27FC236}">
                <a16:creationId xmlns:a16="http://schemas.microsoft.com/office/drawing/2014/main" id="{7CA73D1F-2E85-6B09-85BF-0E575567F322}"/>
              </a:ext>
            </a:extLst>
          </p:cNvPr>
          <p:cNvGrpSpPr>
            <a:grpSpLocks/>
          </p:cNvGrpSpPr>
          <p:nvPr/>
        </p:nvGrpSpPr>
        <p:grpSpPr bwMode="auto">
          <a:xfrm>
            <a:off x="255588" y="993775"/>
            <a:ext cx="592137" cy="12700"/>
            <a:chOff x="402" y="845"/>
            <a:chExt cx="932" cy="20"/>
          </a:xfrm>
        </p:grpSpPr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4A8E7768-1E50-0BD5-13F6-B9868FB25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" y="855"/>
              <a:ext cx="912" cy="20"/>
            </a:xfrm>
            <a:custGeom>
              <a:avLst/>
              <a:gdLst>
                <a:gd name="T0" fmla="*/ 0 w 912"/>
                <a:gd name="T1" fmla="*/ 0 h 20"/>
                <a:gd name="T2" fmla="*/ 911 w 912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12" h="20">
                  <a:moveTo>
                    <a:pt x="0" y="0"/>
                  </a:moveTo>
                  <a:lnTo>
                    <a:pt x="911" y="0"/>
                  </a:lnTo>
                </a:path>
              </a:pathLst>
            </a:custGeom>
            <a:noFill/>
            <a:ln w="0">
              <a:solidFill>
                <a:srgbClr val="231F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CA260216-A678-D406-247A-7130160C6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" y="855"/>
              <a:ext cx="912" cy="20"/>
            </a:xfrm>
            <a:custGeom>
              <a:avLst/>
              <a:gdLst>
                <a:gd name="T0" fmla="*/ 0 w 912"/>
                <a:gd name="T1" fmla="*/ 0 h 20"/>
                <a:gd name="T2" fmla="*/ 911 w 912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12" h="20">
                  <a:moveTo>
                    <a:pt x="0" y="0"/>
                  </a:moveTo>
                  <a:lnTo>
                    <a:pt x="911" y="0"/>
                  </a:lnTo>
                </a:path>
              </a:pathLst>
            </a:custGeom>
            <a:noFill/>
            <a:ln w="12700">
              <a:solidFill>
                <a:srgbClr val="A4BFB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38">
            <a:extLst>
              <a:ext uri="{FF2B5EF4-FFF2-40B4-BE49-F238E27FC236}">
                <a16:creationId xmlns:a16="http://schemas.microsoft.com/office/drawing/2014/main" id="{E508344D-8672-E048-06AD-0512B0E20E4C}"/>
              </a:ext>
            </a:extLst>
          </p:cNvPr>
          <p:cNvGrpSpPr>
            <a:grpSpLocks/>
          </p:cNvGrpSpPr>
          <p:nvPr/>
        </p:nvGrpSpPr>
        <p:grpSpPr bwMode="auto">
          <a:xfrm>
            <a:off x="1779588" y="1019175"/>
            <a:ext cx="579437" cy="12700"/>
            <a:chOff x="2802" y="885"/>
            <a:chExt cx="912" cy="20"/>
          </a:xfrm>
        </p:grpSpPr>
        <p:sp>
          <p:nvSpPr>
            <p:cNvPr id="49" name="Freeform 40">
              <a:extLst>
                <a:ext uri="{FF2B5EF4-FFF2-40B4-BE49-F238E27FC236}">
                  <a16:creationId xmlns:a16="http://schemas.microsoft.com/office/drawing/2014/main" id="{7C7DF793-5FBD-2BF3-E5DA-C7BD00F8F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2" y="895"/>
              <a:ext cx="892" cy="20"/>
            </a:xfrm>
            <a:custGeom>
              <a:avLst/>
              <a:gdLst>
                <a:gd name="T0" fmla="*/ 0 w 892"/>
                <a:gd name="T1" fmla="*/ 0 h 20"/>
                <a:gd name="T2" fmla="*/ 891 w 892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92" h="20">
                  <a:moveTo>
                    <a:pt x="0" y="0"/>
                  </a:moveTo>
                  <a:lnTo>
                    <a:pt x="891" y="0"/>
                  </a:lnTo>
                </a:path>
              </a:pathLst>
            </a:custGeom>
            <a:noFill/>
            <a:ln w="0">
              <a:solidFill>
                <a:srgbClr val="231F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68D6B8C1-8BE4-2511-DD81-32E3E65D3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2" y="895"/>
              <a:ext cx="892" cy="20"/>
            </a:xfrm>
            <a:custGeom>
              <a:avLst/>
              <a:gdLst>
                <a:gd name="T0" fmla="*/ 0 w 892"/>
                <a:gd name="T1" fmla="*/ 0 h 20"/>
                <a:gd name="T2" fmla="*/ 891 w 892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92" h="20">
                  <a:moveTo>
                    <a:pt x="0" y="0"/>
                  </a:moveTo>
                  <a:lnTo>
                    <a:pt x="891" y="0"/>
                  </a:lnTo>
                </a:path>
              </a:pathLst>
            </a:custGeom>
            <a:noFill/>
            <a:ln w="12700">
              <a:solidFill>
                <a:srgbClr val="A4BFB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" name="Rectangle 75">
            <a:extLst>
              <a:ext uri="{FF2B5EF4-FFF2-40B4-BE49-F238E27FC236}">
                <a16:creationId xmlns:a16="http://schemas.microsoft.com/office/drawing/2014/main" id="{A1044FE3-AF9C-59CC-01BD-649F6DB02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54FBA9E9-9526-7E00-E7A8-F2306CEE8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533400"/>
            <a:ext cx="3579851" cy="25332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i="1"/>
              <a:t>MEDICAID ELIGIBILITY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INCOME - $1677 ($50)/month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RESOURCES - $30,182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LOOK-BACK PERIOD – Five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i="1" dirty="0"/>
              <a:t>PENALTY PERIOD:</a:t>
            </a:r>
            <a:br>
              <a:rPr lang="en-US" sz="4000" b="1" i="1" dirty="0"/>
            </a:br>
            <a:r>
              <a:rPr lang="en-US" sz="4000" b="1" i="1" dirty="0"/>
              <a:t>TRANSFER OF ASSETS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GIFT OF $121,300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1188720" lvl="3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/>
              <a:t>Divided by $12,130</a:t>
            </a:r>
          </a:p>
          <a:p>
            <a:pPr marL="914400" lvl="3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2400" b="1" dirty="0"/>
          </a:p>
          <a:p>
            <a:pPr marL="1188720" lvl="3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/>
              <a:t>Penalty Period:  10 months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i="1"/>
              <a:t>#1 PROPERLY DOCUMENTED GIFTS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Assets transferred for </a:t>
            </a:r>
            <a:r>
              <a:rPr lang="en-US" sz="3000" b="1" i="1" dirty="0"/>
              <a:t>the purpose of qualifying for Medicaid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i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Medical Check-Up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Under $1,000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Estate/Gift Tax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Past Pattern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i="1" dirty="0"/>
              <a:t>#2 SPOUSAL ALLOWANCES</a:t>
            </a:r>
            <a:br>
              <a:rPr lang="en-US" sz="4000" b="1" i="1" dirty="0"/>
            </a:br>
            <a:r>
              <a:rPr lang="en-US" sz="4000" b="1" i="1" dirty="0"/>
              <a:t>AND EXEMPTIONS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Resources - $148,620 ($29,274)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Income - $3,715.50 ($2,106)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Spousal Refusal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i="1"/>
              <a:t>#3 UPDATE YOUR WILL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Disinherit Spouse – Right of Election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Non-Probate: 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800" b="1" dirty="0"/>
              <a:t>	Life Insurance, IRAs, Annuities, 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800" b="1" dirty="0"/>
              <a:t>	Joint/POD Bank Accounts, Automobile, Trusts, TOD (Transfer on Death) Investment Accounts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i="1"/>
              <a:t>#4 POWER OF ATTORNEY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Immediate/Springing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Guardianship (Article 81)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Law effective 6/13/2021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i="1"/>
              <a:t>#5 LONG TERM CARE INSURANCE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/>
              <a:t>Traditional Plan </a:t>
            </a:r>
            <a:endParaRPr lang="en-US" sz="3000" b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Hybrid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5314950"/>
          </a:xfrm>
        </p:spPr>
        <p:txBody>
          <a:bodyPr/>
          <a:lstStyle/>
          <a:p>
            <a:pPr algn="ctr" eaLnBrk="1" hangingPunct="1"/>
            <a:r>
              <a:rPr lang="en-US" altLang="en-US" sz="4000" b="1" i="1"/>
              <a:t>#6A TRANSFER YOUR CURRENT HOME TO YOUR CHILDREN WITH A LIFE ESTATE DEED</a:t>
            </a:r>
            <a:br>
              <a:rPr lang="en-US" altLang="en-US" sz="4000" b="1" i="1"/>
            </a:br>
            <a:br>
              <a:rPr lang="en-US" altLang="en-US" sz="4000" b="1" i="1"/>
            </a:br>
            <a:r>
              <a:rPr lang="en-US" altLang="en-US" sz="4000" b="1" i="1"/>
              <a:t>#6B PURCHASE A LIFE ESTATE INTEREST IN ANOTHER PERSON’S HOME OR IN A NEW HOME </a:t>
            </a:r>
            <a:br>
              <a:rPr lang="en-US" altLang="en-US" sz="4000" b="1" i="1"/>
            </a:br>
            <a:endParaRPr lang="en-US" altLang="en-US" sz="4000" b="1" i="1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562600"/>
            <a:ext cx="8229600" cy="6445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486</TotalTime>
  <Words>358</Words>
  <Application>Microsoft Office PowerPoint</Application>
  <PresentationFormat>On-screen Show (4:3)</PresentationFormat>
  <Paragraphs>109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Constantia</vt:lpstr>
      <vt:lpstr>Tahoma</vt:lpstr>
      <vt:lpstr>Times New Roman</vt:lpstr>
      <vt:lpstr>Wingdings 2</vt:lpstr>
      <vt:lpstr>Flow</vt:lpstr>
      <vt:lpstr>FOURTEEN WAYS TO PRESERVE YOUR   ASSETS WITH THE  MEDICAID LAWS</vt:lpstr>
      <vt:lpstr>MEDICAID ELIGIBILITY</vt:lpstr>
      <vt:lpstr>PENALTY PERIOD: TRANSFER OF ASSETS</vt:lpstr>
      <vt:lpstr>#1 PROPERLY DOCUMENTED GIFTS</vt:lpstr>
      <vt:lpstr>#2 SPOUSAL ALLOWANCES AND EXEMPTIONS</vt:lpstr>
      <vt:lpstr>#3 UPDATE YOUR WILL</vt:lpstr>
      <vt:lpstr>#4 POWER OF ATTORNEY</vt:lpstr>
      <vt:lpstr>#5 LONG TERM CARE INSURANCE</vt:lpstr>
      <vt:lpstr>#6A TRANSFER YOUR CURRENT HOME TO YOUR CHILDREN WITH A LIFE ESTATE DEED  #6B PURCHASE A LIFE ESTATE INTEREST IN ANOTHER PERSON’S HOME OR IN A NEW HOME  </vt:lpstr>
      <vt:lpstr>#6C PRIMARY RESIDENCE</vt:lpstr>
      <vt:lpstr>#6D SIBLING WITH AN EQUITY INTEREST: Residing for the past year </vt:lpstr>
      <vt:lpstr>#7 LIVING TRUSTS</vt:lpstr>
      <vt:lpstr>#8 PREPAID FUNERAL ACCOUNT   #9 IRAS/PENSIONS </vt:lpstr>
      <vt:lpstr>#10 CAREGIVER AGREEMENTS</vt:lpstr>
      <vt:lpstr>#11 TRANSFERS TO DISABLED CHILDREN  </vt:lpstr>
      <vt:lpstr>#12 SPEND-DOWN YOUR ASSETS</vt:lpstr>
      <vt:lpstr>#13 EMERGENCY MEDICAID PLANNING &amp; PROMISSORY NOTES  </vt:lpstr>
      <vt:lpstr>  #14 HEALTH CARE PROXY/LIVING WILL</vt:lpstr>
      <vt:lpstr>  FOR 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FOURTEEN WAYS TO PRESERVE YOUR ASSETS  WITH THE NEW  MEDICAID LAWS</dc:title>
  <dc:creator>HP Authorized Customer</dc:creator>
  <cp:lastModifiedBy>Kristin Mutter</cp:lastModifiedBy>
  <cp:revision>79</cp:revision>
  <cp:lastPrinted>2021-05-25T12:59:26Z</cp:lastPrinted>
  <dcterms:created xsi:type="dcterms:W3CDTF">2007-03-04T17:38:42Z</dcterms:created>
  <dcterms:modified xsi:type="dcterms:W3CDTF">2023-03-14T13:34:20Z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TC011408261033</vt:lpwstr>
  </property>
</Properties>
</file>